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29"/>
  </p:notesMasterIdLst>
  <p:sldIdLst>
    <p:sldId id="256" r:id="rId2"/>
    <p:sldId id="339" r:id="rId3"/>
    <p:sldId id="344" r:id="rId4"/>
    <p:sldId id="340" r:id="rId5"/>
    <p:sldId id="341" r:id="rId6"/>
    <p:sldId id="342" r:id="rId7"/>
    <p:sldId id="354" r:id="rId8"/>
    <p:sldId id="355" r:id="rId9"/>
    <p:sldId id="356" r:id="rId10"/>
    <p:sldId id="343" r:id="rId11"/>
    <p:sldId id="345" r:id="rId12"/>
    <p:sldId id="346" r:id="rId13"/>
    <p:sldId id="347" r:id="rId14"/>
    <p:sldId id="348" r:id="rId15"/>
    <p:sldId id="349" r:id="rId16"/>
    <p:sldId id="350" r:id="rId17"/>
    <p:sldId id="351" r:id="rId18"/>
    <p:sldId id="352" r:id="rId19"/>
    <p:sldId id="353" r:id="rId20"/>
    <p:sldId id="357" r:id="rId21"/>
    <p:sldId id="358" r:id="rId22"/>
    <p:sldId id="359" r:id="rId23"/>
    <p:sldId id="360" r:id="rId24"/>
    <p:sldId id="361" r:id="rId25"/>
    <p:sldId id="362" r:id="rId26"/>
    <p:sldId id="363" r:id="rId27"/>
    <p:sldId id="364" r:id="rId28"/>
  </p:sldIdLst>
  <p:sldSz cx="9144000" cy="5143500" type="screen16x9"/>
  <p:notesSz cx="6858000" cy="9144000"/>
  <p:embeddedFontLst>
    <p:embeddedFont>
      <p:font typeface="Bebas Neue" panose="020B0606020202050201" pitchFamily="34" charset="0"/>
      <p:regular r:id="rId30"/>
    </p:embeddedFont>
    <p:embeddedFont>
      <p:font typeface="Fira Sans Extra Condensed Medium" panose="020B0604020202020204" charset="0"/>
      <p:regular r:id="rId31"/>
      <p:bold r:id="rId32"/>
      <p:italic r:id="rId33"/>
      <p:boldItalic r:id="rId34"/>
    </p:embeddedFont>
    <p:embeddedFont>
      <p:font typeface="Overpass" panose="020B0604020202020204" charset="0"/>
      <p:regular r:id="rId35"/>
      <p:bold r:id="rId36"/>
      <p:italic r:id="rId37"/>
      <p:boldItalic r:id="rId38"/>
    </p:embeddedFont>
    <p:embeddedFont>
      <p:font typeface="Overpass Light" panose="020B0604020202020204" charset="0"/>
      <p:regular r:id="rId39"/>
      <p:bold r:id="rId40"/>
      <p:italic r:id="rId41"/>
      <p:boldItalic r:id="rId42"/>
    </p:embeddedFont>
    <p:embeddedFont>
      <p:font typeface="Roboto Slab Light"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6D0D0C-A663-4516-8AB1-A6624C58910D}">
  <a:tblStyle styleId="{986D0D0C-A663-4516-8AB1-A6624C5891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4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85879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383936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509845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95329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586770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75" y="1228437"/>
            <a:ext cx="7878300" cy="36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2_1_1_1_1">
    <p:bg>
      <p:bgPr>
        <a:solidFill>
          <a:schemeClr val="dk1"/>
        </a:solidFill>
        <a:effectLst/>
      </p:bgPr>
    </p:bg>
    <p:spTree>
      <p:nvGrpSpPr>
        <p:cNvPr id="1"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2_2_1_1">
    <p:spTree>
      <p:nvGrpSpPr>
        <p:cNvPr id="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1"/>
          <p:cNvSpPr txBox="1">
            <a:spLocks noGrp="1"/>
          </p:cNvSpPr>
          <p:nvPr>
            <p:ph type="subTitle" idx="1"/>
          </p:nvPr>
        </p:nvSpPr>
        <p:spPr>
          <a:xfrm>
            <a:off x="2844037"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4" name="Google Shape;444;p61"/>
          <p:cNvSpPr txBox="1">
            <a:spLocks noGrp="1"/>
          </p:cNvSpPr>
          <p:nvPr>
            <p:ph type="subTitle" idx="2"/>
          </p:nvPr>
        </p:nvSpPr>
        <p:spPr>
          <a:xfrm>
            <a:off x="766875" y="2110195"/>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5" name="Google Shape;445;p61"/>
          <p:cNvSpPr txBox="1">
            <a:spLocks noGrp="1"/>
          </p:cNvSpPr>
          <p:nvPr>
            <p:ph type="subTitle" idx="3"/>
          </p:nvPr>
        </p:nvSpPr>
        <p:spPr>
          <a:xfrm>
            <a:off x="766887" y="1738347"/>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6" name="Google Shape;446;p61"/>
          <p:cNvSpPr txBox="1">
            <a:spLocks noGrp="1"/>
          </p:cNvSpPr>
          <p:nvPr>
            <p:ph type="subTitle" idx="4"/>
          </p:nvPr>
        </p:nvSpPr>
        <p:spPr>
          <a:xfrm>
            <a:off x="2844025" y="2109968"/>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7" name="Google Shape;447;p61"/>
          <p:cNvSpPr txBox="1">
            <a:spLocks noGrp="1"/>
          </p:cNvSpPr>
          <p:nvPr>
            <p:ph type="subTitle" idx="5"/>
          </p:nvPr>
        </p:nvSpPr>
        <p:spPr>
          <a:xfrm>
            <a:off x="4919363" y="17383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8" name="Google Shape;448;p61"/>
          <p:cNvSpPr txBox="1">
            <a:spLocks noGrp="1"/>
          </p:cNvSpPr>
          <p:nvPr>
            <p:ph type="subTitle" idx="6"/>
          </p:nvPr>
        </p:nvSpPr>
        <p:spPr>
          <a:xfrm>
            <a:off x="6996513" y="2107626"/>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9" name="Google Shape;449;p61"/>
          <p:cNvSpPr txBox="1">
            <a:spLocks noGrp="1"/>
          </p:cNvSpPr>
          <p:nvPr>
            <p:ph type="subTitle" idx="7"/>
          </p:nvPr>
        </p:nvSpPr>
        <p:spPr>
          <a:xfrm>
            <a:off x="6996513"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50" name="Google Shape;450;p61"/>
          <p:cNvSpPr txBox="1">
            <a:spLocks noGrp="1"/>
          </p:cNvSpPr>
          <p:nvPr>
            <p:ph type="subTitle" idx="8"/>
          </p:nvPr>
        </p:nvSpPr>
        <p:spPr>
          <a:xfrm>
            <a:off x="4919363" y="2109457"/>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706" r:id="rId4"/>
    <p:sldLayoutId id="214748370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eodata.lib.berkeley.edu/catalog/stanford-yn701pv2861"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atamall.lta.gov.sg/content/datamall/en/static-data.html#Public%20Transport" TargetMode="External"/><Relationship Id="rId2" Type="http://schemas.openxmlformats.org/officeDocument/2006/relationships/hyperlink" Target="https://www.kaggle.com/datasets/shengjunlim/singapore-mrt-lrt-stations-with-coordinates" TargetMode="External"/><Relationship Id="rId1" Type="http://schemas.openxmlformats.org/officeDocument/2006/relationships/slideLayout" Target="../slideLayouts/slideLayout2.xml"/><Relationship Id="rId4" Type="http://schemas.openxmlformats.org/officeDocument/2006/relationships/hyperlink" Target="https://datamall.lta.gov.sg/content/datamall/en/dynamic-data.html#Public%20Transpor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lta.gov.sg/content/ltagov/en/getting_around/public_transport/bus_network.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landtransportguru.net/express-bus-service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4"/>
          <p:cNvSpPr txBox="1">
            <a:spLocks noGrp="1"/>
          </p:cNvSpPr>
          <p:nvPr>
            <p:ph type="subTitle" idx="1"/>
          </p:nvPr>
        </p:nvSpPr>
        <p:spPr>
          <a:xfrm>
            <a:off x="2306781" y="3686250"/>
            <a:ext cx="4530438" cy="3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Ng Wee Herng (2214296), DAAA/FT/1B/01</a:t>
            </a:r>
            <a:endParaRPr dirty="0"/>
          </a:p>
        </p:txBody>
      </p:sp>
      <p:sp>
        <p:nvSpPr>
          <p:cNvPr id="460" name="Google Shape;460;p64"/>
          <p:cNvSpPr txBox="1">
            <a:spLocks noGrp="1"/>
          </p:cNvSpPr>
          <p:nvPr>
            <p:ph type="ctrTitle"/>
          </p:nvPr>
        </p:nvSpPr>
        <p:spPr>
          <a:xfrm>
            <a:off x="0" y="1457250"/>
            <a:ext cx="9144000"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sINGAPORE</a:t>
            </a:r>
            <a:endParaRPr dirty="0">
              <a:solidFill>
                <a:schemeClr val="dk1"/>
              </a:solidFill>
            </a:endParaRPr>
          </a:p>
          <a:p>
            <a:pPr marL="0" lvl="0" indent="0" algn="ctr" rtl="0">
              <a:spcBef>
                <a:spcPts val="0"/>
              </a:spcBef>
              <a:spcAft>
                <a:spcPts val="0"/>
              </a:spcAft>
              <a:buClr>
                <a:schemeClr val="dk1"/>
              </a:buClr>
              <a:buSzPts val="1100"/>
              <a:buFont typeface="Arial"/>
              <a:buNone/>
            </a:pPr>
            <a:r>
              <a:rPr lang="en-SG" dirty="0">
                <a:solidFill>
                  <a:schemeClr val="lt1"/>
                </a:solidFill>
              </a:rPr>
              <a:t>Land</a:t>
            </a:r>
            <a:r>
              <a:rPr lang="en" dirty="0">
                <a:solidFill>
                  <a:schemeClr val="lt1"/>
                </a:solidFill>
              </a:rPr>
              <a:t> public transport</a:t>
            </a:r>
            <a:endParaRPr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63EF52-E443-734C-0453-D6A5D8A04B96}"/>
              </a:ext>
            </a:extLst>
          </p:cNvPr>
          <p:cNvSpPr>
            <a:spLocks noGrp="1"/>
          </p:cNvSpPr>
          <p:nvPr>
            <p:ph type="subTitle" idx="1"/>
          </p:nvPr>
        </p:nvSpPr>
        <p:spPr>
          <a:xfrm>
            <a:off x="625299" y="846315"/>
            <a:ext cx="7878300" cy="3655200"/>
          </a:xfrm>
        </p:spPr>
        <p:txBody>
          <a:bodyPr/>
          <a:lstStyle/>
          <a:p>
            <a:pPr marL="400050" indent="-285750">
              <a:buClr>
                <a:srgbClr val="000000"/>
              </a:buClr>
              <a:buSzPct val="100000"/>
              <a:buFont typeface="Arial" panose="020B0604020202020204" pitchFamily="34" charset="0"/>
              <a:buChar char="•"/>
            </a:pPr>
            <a:r>
              <a:rPr lang="en-SG" sz="1400" dirty="0">
                <a:solidFill>
                  <a:srgbClr val="000000"/>
                </a:solidFill>
              </a:rPr>
              <a:t>Removed extra index column</a:t>
            </a:r>
          </a:p>
          <a:p>
            <a:pPr marL="400050" indent="-285750">
              <a:buClr>
                <a:srgbClr val="000000"/>
              </a:buClr>
              <a:buSzPct val="100000"/>
              <a:buFont typeface="Arial" panose="020B0604020202020204" pitchFamily="34" charset="0"/>
              <a:buChar char="•"/>
            </a:pPr>
            <a:r>
              <a:rPr lang="en-SG" sz="1400" dirty="0">
                <a:solidFill>
                  <a:srgbClr val="000000"/>
                </a:solidFill>
              </a:rPr>
              <a:t>Removed any duplicates if any with .</a:t>
            </a:r>
            <a:r>
              <a:rPr lang="en-SG" sz="1400" dirty="0" err="1">
                <a:solidFill>
                  <a:srgbClr val="000000"/>
                </a:solidFill>
              </a:rPr>
              <a:t>drop_duplicates</a:t>
            </a:r>
            <a:r>
              <a:rPr lang="en-SG" sz="1400" dirty="0">
                <a:solidFill>
                  <a:srgbClr val="000000"/>
                </a:solidFill>
              </a:rPr>
              <a:t>() function</a:t>
            </a:r>
          </a:p>
          <a:p>
            <a:pPr marL="400050" indent="-285750">
              <a:buClr>
                <a:srgbClr val="000000"/>
              </a:buClr>
              <a:buSzPct val="100000"/>
              <a:buFont typeface="Arial" panose="020B0604020202020204" pitchFamily="34" charset="0"/>
              <a:buChar char="•"/>
            </a:pPr>
            <a:r>
              <a:rPr lang="en-SG" sz="1400" dirty="0">
                <a:solidFill>
                  <a:srgbClr val="000000"/>
                </a:solidFill>
              </a:rPr>
              <a:t>Downloaded a </a:t>
            </a:r>
            <a:r>
              <a:rPr lang="en-SG" sz="1400" dirty="0" err="1">
                <a:solidFill>
                  <a:srgbClr val="000000"/>
                </a:solidFill>
              </a:rPr>
              <a:t>geojson</a:t>
            </a:r>
            <a:r>
              <a:rPr lang="en-SG" sz="1400" dirty="0">
                <a:solidFill>
                  <a:srgbClr val="000000"/>
                </a:solidFill>
              </a:rPr>
              <a:t> file on Singapore’s polygon boundaries by region </a:t>
            </a:r>
            <a:r>
              <a:rPr lang="en-SG" dirty="0">
                <a:solidFill>
                  <a:srgbClr val="000000"/>
                </a:solidFill>
              </a:rPr>
              <a:t>(</a:t>
            </a:r>
            <a:r>
              <a:rPr lang="en-SG" dirty="0">
                <a:solidFill>
                  <a:srgbClr val="000000"/>
                </a:solidFill>
                <a:hlinkClick r:id="rId2">
                  <a:extLst>
                    <a:ext uri="{A12FA001-AC4F-418D-AE19-62706E023703}">
                      <ahyp:hlinkClr xmlns:ahyp="http://schemas.microsoft.com/office/drawing/2018/hyperlinkcolor" val="tx"/>
                    </a:ext>
                  </a:extLst>
                </a:hlinkClick>
              </a:rPr>
              <a:t>https://geodata.lib.berkeley.edu/catalog/stanford-yn701pv2861</a:t>
            </a:r>
            <a:r>
              <a:rPr lang="en-SG" dirty="0">
                <a:solidFill>
                  <a:srgbClr val="000000"/>
                </a:solidFill>
              </a:rPr>
              <a:t>)</a:t>
            </a:r>
          </a:p>
          <a:p>
            <a:pPr marL="400050" indent="-285750">
              <a:buClr>
                <a:srgbClr val="000000"/>
              </a:buClr>
              <a:buSzPct val="100000"/>
              <a:buFont typeface="Arial" panose="020B0604020202020204" pitchFamily="34" charset="0"/>
              <a:buChar char="•"/>
            </a:pPr>
            <a:r>
              <a:rPr lang="en-SG" sz="1400" dirty="0">
                <a:solidFill>
                  <a:srgbClr val="000000"/>
                </a:solidFill>
              </a:rPr>
              <a:t>Used </a:t>
            </a:r>
            <a:r>
              <a:rPr lang="en-SG" sz="1400" dirty="0" err="1">
                <a:solidFill>
                  <a:srgbClr val="000000"/>
                </a:solidFill>
              </a:rPr>
              <a:t>geopandas</a:t>
            </a:r>
            <a:r>
              <a:rPr lang="en-SG" sz="1400" dirty="0">
                <a:solidFill>
                  <a:srgbClr val="000000"/>
                </a:solidFill>
              </a:rPr>
              <a:t> to make a column ‘Region’ by using </a:t>
            </a:r>
            <a:r>
              <a:rPr lang="en-SG" sz="1400" dirty="0" err="1">
                <a:solidFill>
                  <a:srgbClr val="000000"/>
                </a:solidFill>
              </a:rPr>
              <a:t>sjoin</a:t>
            </a:r>
            <a:r>
              <a:rPr lang="en-SG" sz="1400" dirty="0">
                <a:solidFill>
                  <a:srgbClr val="000000"/>
                </a:solidFill>
              </a:rPr>
              <a:t>() function, fitting the coordinates of each bus stop into the boundaries to find out which region it is from</a:t>
            </a:r>
          </a:p>
          <a:p>
            <a:pPr marL="400050" indent="-285750">
              <a:buClr>
                <a:srgbClr val="000000"/>
              </a:buClr>
              <a:buSzPct val="100000"/>
              <a:buFont typeface="Arial" panose="020B0604020202020204" pitchFamily="34" charset="0"/>
              <a:buChar char="•"/>
            </a:pPr>
            <a:r>
              <a:rPr lang="en-SG" sz="1400" dirty="0">
                <a:solidFill>
                  <a:srgbClr val="000000"/>
                </a:solidFill>
              </a:rPr>
              <a:t>Dropped rows with no region found</a:t>
            </a:r>
          </a:p>
        </p:txBody>
      </p:sp>
      <p:sp>
        <p:nvSpPr>
          <p:cNvPr id="3" name="Title 2">
            <a:extLst>
              <a:ext uri="{FF2B5EF4-FFF2-40B4-BE49-F238E27FC236}">
                <a16:creationId xmlns:a16="http://schemas.microsoft.com/office/drawing/2014/main" id="{28D84443-7DB1-E2AB-0AB2-7248FEF5D13F}"/>
              </a:ext>
            </a:extLst>
          </p:cNvPr>
          <p:cNvSpPr>
            <a:spLocks noGrp="1"/>
          </p:cNvSpPr>
          <p:nvPr>
            <p:ph type="title"/>
          </p:nvPr>
        </p:nvSpPr>
        <p:spPr>
          <a:xfrm>
            <a:off x="625299" y="199949"/>
            <a:ext cx="7704000" cy="707700"/>
          </a:xfrm>
        </p:spPr>
        <p:txBody>
          <a:bodyPr/>
          <a:lstStyle/>
          <a:p>
            <a:r>
              <a:rPr lang="en-SG" dirty="0">
                <a:solidFill>
                  <a:srgbClr val="000000"/>
                </a:solidFill>
              </a:rPr>
              <a:t>Wrangling data (bus stops)</a:t>
            </a:r>
          </a:p>
        </p:txBody>
      </p:sp>
      <p:grpSp>
        <p:nvGrpSpPr>
          <p:cNvPr id="15" name="Group 14">
            <a:extLst>
              <a:ext uri="{FF2B5EF4-FFF2-40B4-BE49-F238E27FC236}">
                <a16:creationId xmlns:a16="http://schemas.microsoft.com/office/drawing/2014/main" id="{EBB08E9F-A67C-BE2B-85E2-E331FCE03647}"/>
              </a:ext>
            </a:extLst>
          </p:cNvPr>
          <p:cNvGrpSpPr/>
          <p:nvPr/>
        </p:nvGrpSpPr>
        <p:grpSpPr>
          <a:xfrm>
            <a:off x="1275053" y="2487953"/>
            <a:ext cx="6593893" cy="2428095"/>
            <a:chOff x="1275053" y="2521962"/>
            <a:chExt cx="6593893" cy="2428095"/>
          </a:xfrm>
        </p:grpSpPr>
        <p:pic>
          <p:nvPicPr>
            <p:cNvPr id="5" name="Picture 4">
              <a:extLst>
                <a:ext uri="{FF2B5EF4-FFF2-40B4-BE49-F238E27FC236}">
                  <a16:creationId xmlns:a16="http://schemas.microsoft.com/office/drawing/2014/main" id="{334EF76B-7A7C-8591-ED98-C97F58F28B76}"/>
                </a:ext>
              </a:extLst>
            </p:cNvPr>
            <p:cNvPicPr>
              <a:picLocks noChangeAspect="1"/>
            </p:cNvPicPr>
            <p:nvPr/>
          </p:nvPicPr>
          <p:blipFill rotWithShape="1">
            <a:blip r:embed="rId3"/>
            <a:srcRect l="4793" t="12523" r="4793" b="12550"/>
            <a:stretch/>
          </p:blipFill>
          <p:spPr>
            <a:xfrm>
              <a:off x="1516835" y="2521962"/>
              <a:ext cx="5920929" cy="1837436"/>
            </a:xfrm>
            <a:prstGeom prst="rect">
              <a:avLst/>
            </a:prstGeom>
          </p:spPr>
        </p:pic>
        <p:pic>
          <p:nvPicPr>
            <p:cNvPr id="7" name="Picture 6">
              <a:extLst>
                <a:ext uri="{FF2B5EF4-FFF2-40B4-BE49-F238E27FC236}">
                  <a16:creationId xmlns:a16="http://schemas.microsoft.com/office/drawing/2014/main" id="{96C2668F-7F05-AF9B-FB62-74A461301E43}"/>
                </a:ext>
              </a:extLst>
            </p:cNvPr>
            <p:cNvPicPr>
              <a:picLocks noChangeAspect="1"/>
            </p:cNvPicPr>
            <p:nvPr/>
          </p:nvPicPr>
          <p:blipFill>
            <a:blip r:embed="rId4"/>
            <a:stretch>
              <a:fillRect/>
            </a:stretch>
          </p:blipFill>
          <p:spPr>
            <a:xfrm>
              <a:off x="1275053" y="4288228"/>
              <a:ext cx="6593893" cy="661829"/>
            </a:xfrm>
            <a:prstGeom prst="rect">
              <a:avLst/>
            </a:prstGeom>
          </p:spPr>
        </p:pic>
        <p:cxnSp>
          <p:nvCxnSpPr>
            <p:cNvPr id="9" name="Straight Connector 8">
              <a:extLst>
                <a:ext uri="{FF2B5EF4-FFF2-40B4-BE49-F238E27FC236}">
                  <a16:creationId xmlns:a16="http://schemas.microsoft.com/office/drawing/2014/main" id="{1AC1F07F-527D-F77E-A832-F9FFA50B79CB}"/>
                </a:ext>
              </a:extLst>
            </p:cNvPr>
            <p:cNvCxnSpPr>
              <a:cxnSpLocks/>
            </p:cNvCxnSpPr>
            <p:nvPr/>
          </p:nvCxnSpPr>
          <p:spPr>
            <a:xfrm>
              <a:off x="2462135" y="3237875"/>
              <a:ext cx="14146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6C077F-4934-1042-AC7E-0E30E866B446}"/>
                </a:ext>
              </a:extLst>
            </p:cNvPr>
            <p:cNvCxnSpPr>
              <a:cxnSpLocks/>
            </p:cNvCxnSpPr>
            <p:nvPr/>
          </p:nvCxnSpPr>
          <p:spPr>
            <a:xfrm>
              <a:off x="2289582" y="3787018"/>
              <a:ext cx="254691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Arrow: Bent 13">
              <a:extLst>
                <a:ext uri="{FF2B5EF4-FFF2-40B4-BE49-F238E27FC236}">
                  <a16:creationId xmlns:a16="http://schemas.microsoft.com/office/drawing/2014/main" id="{C61F5007-2B87-78BA-4B0A-D729D75622FD}"/>
                </a:ext>
              </a:extLst>
            </p:cNvPr>
            <p:cNvSpPr/>
            <p:nvPr/>
          </p:nvSpPr>
          <p:spPr>
            <a:xfrm rot="5400000">
              <a:off x="5633607" y="2185996"/>
              <a:ext cx="324051" cy="37678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grpSp>
    </p:spTree>
    <p:extLst>
      <p:ext uri="{BB962C8B-B14F-4D97-AF65-F5344CB8AC3E}">
        <p14:creationId xmlns:p14="http://schemas.microsoft.com/office/powerpoint/2010/main" val="1013930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63EF52-E443-734C-0453-D6A5D8A04B96}"/>
              </a:ext>
            </a:extLst>
          </p:cNvPr>
          <p:cNvSpPr>
            <a:spLocks noGrp="1"/>
          </p:cNvSpPr>
          <p:nvPr>
            <p:ph type="subTitle" idx="1"/>
          </p:nvPr>
        </p:nvSpPr>
        <p:spPr>
          <a:xfrm>
            <a:off x="632850" y="1137260"/>
            <a:ext cx="7878300" cy="3655200"/>
          </a:xfrm>
        </p:spPr>
        <p:txBody>
          <a:bodyPr/>
          <a:lstStyle/>
          <a:p>
            <a:pPr marL="400050" indent="-285750">
              <a:buClr>
                <a:srgbClr val="000000"/>
              </a:buClr>
              <a:buSzPct val="100000"/>
              <a:buFont typeface="Arial" panose="020B0604020202020204" pitchFamily="34" charset="0"/>
              <a:buChar char="•"/>
            </a:pPr>
            <a:r>
              <a:rPr lang="en-SG" sz="1400" dirty="0">
                <a:solidFill>
                  <a:srgbClr val="000000"/>
                </a:solidFill>
              </a:rPr>
              <a:t>Removed extra index column</a:t>
            </a:r>
          </a:p>
          <a:p>
            <a:pPr marL="400050" indent="-285750">
              <a:buClr>
                <a:srgbClr val="000000"/>
              </a:buClr>
              <a:buSzPct val="100000"/>
              <a:buFont typeface="Arial" panose="020B0604020202020204" pitchFamily="34" charset="0"/>
              <a:buChar char="•"/>
            </a:pPr>
            <a:r>
              <a:rPr lang="en-SG" sz="1400" dirty="0">
                <a:solidFill>
                  <a:srgbClr val="000000"/>
                </a:solidFill>
              </a:rPr>
              <a:t>Removed any duplicates if any with .</a:t>
            </a:r>
            <a:r>
              <a:rPr lang="en-SG" sz="1400" dirty="0" err="1">
                <a:solidFill>
                  <a:srgbClr val="000000"/>
                </a:solidFill>
              </a:rPr>
              <a:t>drop_duplicates</a:t>
            </a:r>
            <a:r>
              <a:rPr lang="en-SG" sz="1400" dirty="0">
                <a:solidFill>
                  <a:srgbClr val="000000"/>
                </a:solidFill>
              </a:rPr>
              <a:t>() function</a:t>
            </a:r>
          </a:p>
          <a:p>
            <a:pPr marL="400050" indent="-285750">
              <a:buClr>
                <a:srgbClr val="000000"/>
              </a:buClr>
              <a:buSzPct val="100000"/>
              <a:buFont typeface="Arial" panose="020B0604020202020204" pitchFamily="34" charset="0"/>
              <a:buChar char="•"/>
            </a:pPr>
            <a:endParaRPr lang="en-SG" sz="1400" dirty="0">
              <a:solidFill>
                <a:srgbClr val="000000"/>
              </a:solidFill>
            </a:endParaRPr>
          </a:p>
          <a:p>
            <a:pPr marL="400050" indent="-285750">
              <a:buClr>
                <a:srgbClr val="000000"/>
              </a:buClr>
              <a:buSzPct val="100000"/>
              <a:buFont typeface="Arial" panose="020B0604020202020204" pitchFamily="34" charset="0"/>
              <a:buChar char="•"/>
            </a:pPr>
            <a:r>
              <a:rPr lang="en-SG" sz="1400" dirty="0">
                <a:solidFill>
                  <a:srgbClr val="000000"/>
                </a:solidFill>
              </a:rPr>
              <a:t>Missing data was not denoted with </a:t>
            </a:r>
            <a:r>
              <a:rPr lang="en-SG" sz="1400" dirty="0" err="1">
                <a:solidFill>
                  <a:srgbClr val="000000"/>
                </a:solidFill>
              </a:rPr>
              <a:t>NaN</a:t>
            </a:r>
            <a:r>
              <a:rPr lang="en-SG" sz="1400" dirty="0">
                <a:solidFill>
                  <a:srgbClr val="000000"/>
                </a:solidFill>
              </a:rPr>
              <a:t>, so was not able to use </a:t>
            </a:r>
            <a:r>
              <a:rPr lang="en-SG" sz="1400" dirty="0" err="1">
                <a:solidFill>
                  <a:srgbClr val="000000"/>
                </a:solidFill>
              </a:rPr>
              <a:t>dropna</a:t>
            </a:r>
            <a:r>
              <a:rPr lang="en-SG" sz="1400" dirty="0">
                <a:solidFill>
                  <a:srgbClr val="000000"/>
                </a:solidFill>
              </a:rPr>
              <a:t>() function</a:t>
            </a:r>
          </a:p>
          <a:p>
            <a:pPr marL="400050" indent="-285750">
              <a:buClr>
                <a:srgbClr val="000000"/>
              </a:buClr>
              <a:buSzPct val="100000"/>
              <a:buFont typeface="Arial" panose="020B0604020202020204" pitchFamily="34" charset="0"/>
              <a:buChar char="•"/>
            </a:pPr>
            <a:r>
              <a:rPr lang="en-SG" sz="1400" dirty="0">
                <a:solidFill>
                  <a:srgbClr val="000000"/>
                </a:solidFill>
              </a:rPr>
              <a:t>Used .replace to replace all missing values denoted with – to </a:t>
            </a:r>
            <a:r>
              <a:rPr lang="en-SG" sz="1400" dirty="0" err="1">
                <a:solidFill>
                  <a:srgbClr val="000000"/>
                </a:solidFill>
              </a:rPr>
              <a:t>NaN</a:t>
            </a:r>
            <a:endParaRPr lang="en-SG" sz="1400" dirty="0">
              <a:solidFill>
                <a:srgbClr val="000000"/>
              </a:solidFill>
            </a:endParaRPr>
          </a:p>
          <a:p>
            <a:pPr marL="400050" indent="-285750">
              <a:buClr>
                <a:srgbClr val="000000"/>
              </a:buClr>
              <a:buSzPct val="100000"/>
              <a:buFont typeface="Arial" panose="020B0604020202020204" pitchFamily="34" charset="0"/>
              <a:buChar char="•"/>
            </a:pPr>
            <a:r>
              <a:rPr lang="en-SG" sz="1400" dirty="0">
                <a:solidFill>
                  <a:srgbClr val="000000"/>
                </a:solidFill>
              </a:rPr>
              <a:t>Dropped rows with missing values</a:t>
            </a:r>
          </a:p>
        </p:txBody>
      </p:sp>
      <p:sp>
        <p:nvSpPr>
          <p:cNvPr id="3" name="Title 2">
            <a:extLst>
              <a:ext uri="{FF2B5EF4-FFF2-40B4-BE49-F238E27FC236}">
                <a16:creationId xmlns:a16="http://schemas.microsoft.com/office/drawing/2014/main" id="{28D84443-7DB1-E2AB-0AB2-7248FEF5D13F}"/>
              </a:ext>
            </a:extLst>
          </p:cNvPr>
          <p:cNvSpPr>
            <a:spLocks noGrp="1"/>
          </p:cNvSpPr>
          <p:nvPr>
            <p:ph type="title"/>
          </p:nvPr>
        </p:nvSpPr>
        <p:spPr>
          <a:xfrm>
            <a:off x="632850" y="375354"/>
            <a:ext cx="7704000" cy="707700"/>
          </a:xfrm>
        </p:spPr>
        <p:txBody>
          <a:bodyPr/>
          <a:lstStyle/>
          <a:p>
            <a:r>
              <a:rPr lang="en-SG" dirty="0">
                <a:solidFill>
                  <a:srgbClr val="000000"/>
                </a:solidFill>
              </a:rPr>
              <a:t>Wrangling data (bus Routes)</a:t>
            </a:r>
          </a:p>
        </p:txBody>
      </p:sp>
      <p:grpSp>
        <p:nvGrpSpPr>
          <p:cNvPr id="16" name="Group 15">
            <a:extLst>
              <a:ext uri="{FF2B5EF4-FFF2-40B4-BE49-F238E27FC236}">
                <a16:creationId xmlns:a16="http://schemas.microsoft.com/office/drawing/2014/main" id="{DD4AD14F-976B-C286-62AB-C495E7420CB5}"/>
              </a:ext>
            </a:extLst>
          </p:cNvPr>
          <p:cNvGrpSpPr/>
          <p:nvPr/>
        </p:nvGrpSpPr>
        <p:grpSpPr>
          <a:xfrm>
            <a:off x="1806128" y="2715269"/>
            <a:ext cx="5444836" cy="1614906"/>
            <a:chOff x="1806128" y="2715269"/>
            <a:chExt cx="5444836" cy="1614906"/>
          </a:xfrm>
        </p:grpSpPr>
        <p:pic>
          <p:nvPicPr>
            <p:cNvPr id="6" name="Picture 5">
              <a:extLst>
                <a:ext uri="{FF2B5EF4-FFF2-40B4-BE49-F238E27FC236}">
                  <a16:creationId xmlns:a16="http://schemas.microsoft.com/office/drawing/2014/main" id="{8A3C2B0C-8F8E-BBDC-56DF-62163855F069}"/>
                </a:ext>
              </a:extLst>
            </p:cNvPr>
            <p:cNvPicPr>
              <a:picLocks noChangeAspect="1"/>
            </p:cNvPicPr>
            <p:nvPr/>
          </p:nvPicPr>
          <p:blipFill rotWithShape="1">
            <a:blip r:embed="rId2"/>
            <a:srcRect l="6282" t="15724" r="6364" b="16613"/>
            <a:stretch/>
          </p:blipFill>
          <p:spPr>
            <a:xfrm>
              <a:off x="1806128" y="2715269"/>
              <a:ext cx="5444836" cy="1614906"/>
            </a:xfrm>
            <a:prstGeom prst="rect">
              <a:avLst/>
            </a:prstGeom>
          </p:spPr>
        </p:pic>
        <p:cxnSp>
          <p:nvCxnSpPr>
            <p:cNvPr id="8" name="Straight Connector 7">
              <a:extLst>
                <a:ext uri="{FF2B5EF4-FFF2-40B4-BE49-F238E27FC236}">
                  <a16:creationId xmlns:a16="http://schemas.microsoft.com/office/drawing/2014/main" id="{B347CAAA-77DA-0CB3-CE10-47C1721245B7}"/>
                </a:ext>
              </a:extLst>
            </p:cNvPr>
            <p:cNvCxnSpPr>
              <a:cxnSpLocks/>
            </p:cNvCxnSpPr>
            <p:nvPr/>
          </p:nvCxnSpPr>
          <p:spPr>
            <a:xfrm>
              <a:off x="2926893" y="3880220"/>
              <a:ext cx="24423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E5E063F-8DAC-6213-F23B-2F0659E3E420}"/>
                </a:ext>
              </a:extLst>
            </p:cNvPr>
            <p:cNvCxnSpPr>
              <a:cxnSpLocks/>
            </p:cNvCxnSpPr>
            <p:nvPr/>
          </p:nvCxnSpPr>
          <p:spPr>
            <a:xfrm>
              <a:off x="3101964" y="4051512"/>
              <a:ext cx="134912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307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63EF52-E443-734C-0453-D6A5D8A04B96}"/>
              </a:ext>
            </a:extLst>
          </p:cNvPr>
          <p:cNvSpPr>
            <a:spLocks noGrp="1"/>
          </p:cNvSpPr>
          <p:nvPr>
            <p:ph type="subTitle" idx="1"/>
          </p:nvPr>
        </p:nvSpPr>
        <p:spPr>
          <a:xfrm>
            <a:off x="632850" y="1137260"/>
            <a:ext cx="7878300" cy="3655200"/>
          </a:xfrm>
        </p:spPr>
        <p:txBody>
          <a:bodyPr/>
          <a:lstStyle/>
          <a:p>
            <a:pPr marL="400050" indent="-285750">
              <a:buClr>
                <a:srgbClr val="000000"/>
              </a:buClr>
              <a:buSzPct val="100000"/>
              <a:buFont typeface="Arial" panose="020B0604020202020204" pitchFamily="34" charset="0"/>
              <a:buChar char="•"/>
            </a:pPr>
            <a:r>
              <a:rPr lang="en-SG" sz="1400" dirty="0">
                <a:solidFill>
                  <a:srgbClr val="000000"/>
                </a:solidFill>
              </a:rPr>
              <a:t>Removed extra index column</a:t>
            </a:r>
          </a:p>
          <a:p>
            <a:pPr marL="400050" indent="-285750">
              <a:buClr>
                <a:srgbClr val="000000"/>
              </a:buClr>
              <a:buSzPct val="100000"/>
              <a:buFont typeface="Arial" panose="020B0604020202020204" pitchFamily="34" charset="0"/>
              <a:buChar char="•"/>
            </a:pPr>
            <a:r>
              <a:rPr lang="en-SG" sz="1400" dirty="0">
                <a:solidFill>
                  <a:srgbClr val="000000"/>
                </a:solidFill>
              </a:rPr>
              <a:t>Removed Loop Description column as I felt it was of no use</a:t>
            </a:r>
          </a:p>
          <a:p>
            <a:pPr marL="400050" indent="-285750">
              <a:buClr>
                <a:srgbClr val="000000"/>
              </a:buClr>
              <a:buSzPct val="100000"/>
              <a:buFont typeface="Arial" panose="020B0604020202020204" pitchFamily="34" charset="0"/>
              <a:buChar char="•"/>
            </a:pPr>
            <a:r>
              <a:rPr lang="en-SG" sz="1400" dirty="0">
                <a:solidFill>
                  <a:srgbClr val="000000"/>
                </a:solidFill>
              </a:rPr>
              <a:t>Removed any duplicates if any with .</a:t>
            </a:r>
            <a:r>
              <a:rPr lang="en-SG" sz="1400" dirty="0" err="1">
                <a:solidFill>
                  <a:srgbClr val="000000"/>
                </a:solidFill>
              </a:rPr>
              <a:t>drop_duplicates</a:t>
            </a:r>
            <a:r>
              <a:rPr lang="en-SG" sz="1400" dirty="0">
                <a:solidFill>
                  <a:srgbClr val="000000"/>
                </a:solidFill>
              </a:rPr>
              <a:t>() function</a:t>
            </a:r>
          </a:p>
          <a:p>
            <a:pPr marL="400050" indent="-285750">
              <a:buClr>
                <a:srgbClr val="000000"/>
              </a:buClr>
              <a:buSzPct val="100000"/>
              <a:buFont typeface="Arial" panose="020B0604020202020204" pitchFamily="34" charset="0"/>
              <a:buChar char="•"/>
            </a:pPr>
            <a:endParaRPr lang="en-SG" sz="1400" dirty="0">
              <a:solidFill>
                <a:srgbClr val="000000"/>
              </a:solidFill>
            </a:endParaRPr>
          </a:p>
          <a:p>
            <a:pPr marL="400050" indent="-285750">
              <a:buClr>
                <a:srgbClr val="000000"/>
              </a:buClr>
              <a:buSzPct val="100000"/>
              <a:buFont typeface="Arial" panose="020B0604020202020204" pitchFamily="34" charset="0"/>
              <a:buChar char="•"/>
            </a:pPr>
            <a:r>
              <a:rPr lang="en-SG" sz="1400" dirty="0">
                <a:solidFill>
                  <a:srgbClr val="000000"/>
                </a:solidFill>
              </a:rPr>
              <a:t>Missing data was not denoted with </a:t>
            </a:r>
            <a:r>
              <a:rPr lang="en-SG" sz="1400" dirty="0" err="1">
                <a:solidFill>
                  <a:srgbClr val="000000"/>
                </a:solidFill>
              </a:rPr>
              <a:t>NaN</a:t>
            </a:r>
            <a:r>
              <a:rPr lang="en-SG" sz="1400" dirty="0">
                <a:solidFill>
                  <a:srgbClr val="000000"/>
                </a:solidFill>
              </a:rPr>
              <a:t>, so was not able to use </a:t>
            </a:r>
            <a:r>
              <a:rPr lang="en-SG" sz="1400" dirty="0" err="1">
                <a:solidFill>
                  <a:srgbClr val="000000"/>
                </a:solidFill>
              </a:rPr>
              <a:t>dropna</a:t>
            </a:r>
            <a:r>
              <a:rPr lang="en-SG" sz="1400" dirty="0">
                <a:solidFill>
                  <a:srgbClr val="000000"/>
                </a:solidFill>
              </a:rPr>
              <a:t>() function</a:t>
            </a:r>
          </a:p>
          <a:p>
            <a:pPr marL="400050" indent="-285750">
              <a:buClr>
                <a:srgbClr val="000000"/>
              </a:buClr>
              <a:buSzPct val="100000"/>
              <a:buFont typeface="Arial" panose="020B0604020202020204" pitchFamily="34" charset="0"/>
              <a:buChar char="•"/>
            </a:pPr>
            <a:r>
              <a:rPr lang="en-SG" sz="1400" dirty="0">
                <a:solidFill>
                  <a:srgbClr val="000000"/>
                </a:solidFill>
              </a:rPr>
              <a:t>Used .replace to replace all missing values denoted with – to </a:t>
            </a:r>
            <a:r>
              <a:rPr lang="en-SG" sz="1400" dirty="0" err="1">
                <a:solidFill>
                  <a:srgbClr val="000000"/>
                </a:solidFill>
              </a:rPr>
              <a:t>NaN</a:t>
            </a:r>
            <a:endParaRPr lang="en-SG" sz="1400" dirty="0">
              <a:solidFill>
                <a:srgbClr val="000000"/>
              </a:solidFill>
            </a:endParaRPr>
          </a:p>
          <a:p>
            <a:pPr marL="400050" indent="-285750">
              <a:buClr>
                <a:srgbClr val="000000"/>
              </a:buClr>
              <a:buSzPct val="100000"/>
              <a:buFont typeface="Arial" panose="020B0604020202020204" pitchFamily="34" charset="0"/>
              <a:buChar char="•"/>
            </a:pPr>
            <a:r>
              <a:rPr lang="en-SG" sz="1400" dirty="0">
                <a:solidFill>
                  <a:srgbClr val="000000"/>
                </a:solidFill>
              </a:rPr>
              <a:t>Dropped rows with missing values</a:t>
            </a:r>
          </a:p>
          <a:p>
            <a:pPr marL="400050" indent="-285750">
              <a:buClr>
                <a:srgbClr val="000000"/>
              </a:buClr>
              <a:buSzPct val="100000"/>
              <a:buFont typeface="Arial" panose="020B0604020202020204" pitchFamily="34" charset="0"/>
              <a:buChar char="•"/>
            </a:pPr>
            <a:r>
              <a:rPr lang="en-SG" sz="1400" dirty="0">
                <a:solidFill>
                  <a:srgbClr val="000000"/>
                </a:solidFill>
              </a:rPr>
              <a:t>Origin and destination code was in float format with .0, changed to int</a:t>
            </a:r>
          </a:p>
        </p:txBody>
      </p:sp>
      <p:sp>
        <p:nvSpPr>
          <p:cNvPr id="3" name="Title 2">
            <a:extLst>
              <a:ext uri="{FF2B5EF4-FFF2-40B4-BE49-F238E27FC236}">
                <a16:creationId xmlns:a16="http://schemas.microsoft.com/office/drawing/2014/main" id="{28D84443-7DB1-E2AB-0AB2-7248FEF5D13F}"/>
              </a:ext>
            </a:extLst>
          </p:cNvPr>
          <p:cNvSpPr>
            <a:spLocks noGrp="1"/>
          </p:cNvSpPr>
          <p:nvPr>
            <p:ph type="title"/>
          </p:nvPr>
        </p:nvSpPr>
        <p:spPr>
          <a:xfrm>
            <a:off x="632850" y="375354"/>
            <a:ext cx="7704000" cy="707700"/>
          </a:xfrm>
        </p:spPr>
        <p:txBody>
          <a:bodyPr/>
          <a:lstStyle/>
          <a:p>
            <a:r>
              <a:rPr lang="en-SG" dirty="0">
                <a:solidFill>
                  <a:srgbClr val="000000"/>
                </a:solidFill>
              </a:rPr>
              <a:t>Wrangling data (bus services)</a:t>
            </a:r>
          </a:p>
        </p:txBody>
      </p:sp>
      <p:pic>
        <p:nvPicPr>
          <p:cNvPr id="5" name="Picture 4">
            <a:extLst>
              <a:ext uri="{FF2B5EF4-FFF2-40B4-BE49-F238E27FC236}">
                <a16:creationId xmlns:a16="http://schemas.microsoft.com/office/drawing/2014/main" id="{1F0A063C-064E-AFEE-CDA4-4B7922A3D0E1}"/>
              </a:ext>
            </a:extLst>
          </p:cNvPr>
          <p:cNvPicPr>
            <a:picLocks noChangeAspect="1"/>
          </p:cNvPicPr>
          <p:nvPr/>
        </p:nvPicPr>
        <p:blipFill rotWithShape="1">
          <a:blip r:embed="rId2"/>
          <a:srcRect l="4297" t="8389" r="4628" b="53428"/>
          <a:stretch/>
        </p:blipFill>
        <p:spPr>
          <a:xfrm>
            <a:off x="1123061" y="3198981"/>
            <a:ext cx="6897878" cy="1475037"/>
          </a:xfrm>
          <a:prstGeom prst="rect">
            <a:avLst/>
          </a:prstGeom>
        </p:spPr>
      </p:pic>
    </p:spTree>
    <p:extLst>
      <p:ext uri="{BB962C8B-B14F-4D97-AF65-F5344CB8AC3E}">
        <p14:creationId xmlns:p14="http://schemas.microsoft.com/office/powerpoint/2010/main" val="75194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63EF52-E443-734C-0453-D6A5D8A04B96}"/>
              </a:ext>
            </a:extLst>
          </p:cNvPr>
          <p:cNvSpPr>
            <a:spLocks noGrp="1"/>
          </p:cNvSpPr>
          <p:nvPr>
            <p:ph type="subTitle" idx="1"/>
          </p:nvPr>
        </p:nvSpPr>
        <p:spPr>
          <a:xfrm>
            <a:off x="632850" y="1137260"/>
            <a:ext cx="7878300" cy="3655200"/>
          </a:xfrm>
        </p:spPr>
        <p:txBody>
          <a:bodyPr/>
          <a:lstStyle/>
          <a:p>
            <a:pPr marL="400050" indent="-285750">
              <a:buClr>
                <a:srgbClr val="000000"/>
              </a:buClr>
              <a:buSzPct val="100000"/>
              <a:buFont typeface="Arial" panose="020B0604020202020204" pitchFamily="34" charset="0"/>
              <a:buChar char="•"/>
            </a:pPr>
            <a:r>
              <a:rPr lang="en-SG" sz="1400" dirty="0">
                <a:solidFill>
                  <a:srgbClr val="000000"/>
                </a:solidFill>
              </a:rPr>
              <a:t>Frequency columns were data type of string (3-5, 5-9, etc.)</a:t>
            </a:r>
          </a:p>
          <a:p>
            <a:pPr marL="400050" indent="-285750">
              <a:buClr>
                <a:srgbClr val="000000"/>
              </a:buClr>
              <a:buSzPct val="100000"/>
              <a:buFont typeface="Arial" panose="020B0604020202020204" pitchFamily="34" charset="0"/>
              <a:buChar char="•"/>
            </a:pPr>
            <a:r>
              <a:rPr lang="en-SG" sz="1400" dirty="0">
                <a:solidFill>
                  <a:srgbClr val="000000"/>
                </a:solidFill>
              </a:rPr>
              <a:t>Split the string to find the lowest and highest frequency time</a:t>
            </a:r>
          </a:p>
          <a:p>
            <a:pPr marL="400050" indent="-285750">
              <a:buClr>
                <a:srgbClr val="000000"/>
              </a:buClr>
              <a:buSzPct val="100000"/>
              <a:buFont typeface="Arial" panose="020B0604020202020204" pitchFamily="34" charset="0"/>
              <a:buChar char="•"/>
            </a:pPr>
            <a:r>
              <a:rPr lang="en-SG" sz="1400" dirty="0">
                <a:solidFill>
                  <a:srgbClr val="000000"/>
                </a:solidFill>
              </a:rPr>
              <a:t>Columns with only one time had </a:t>
            </a:r>
            <a:r>
              <a:rPr lang="en-SG" sz="1400" dirty="0" err="1">
                <a:solidFill>
                  <a:srgbClr val="000000"/>
                </a:solidFill>
              </a:rPr>
              <a:t>NaN</a:t>
            </a:r>
            <a:r>
              <a:rPr lang="en-SG" sz="1400" dirty="0">
                <a:solidFill>
                  <a:srgbClr val="000000"/>
                </a:solidFill>
              </a:rPr>
              <a:t> values </a:t>
            </a:r>
            <a:r>
              <a:rPr lang="en-SG" sz="1400" dirty="0">
                <a:solidFill>
                  <a:srgbClr val="000000"/>
                </a:solidFill>
                <a:sym typeface="Wingdings" panose="05000000000000000000" pitchFamily="2" charset="2"/>
              </a:rPr>
              <a:t> replaced with 0</a:t>
            </a:r>
          </a:p>
          <a:p>
            <a:pPr marL="400050" indent="-285750">
              <a:buClr>
                <a:srgbClr val="000000"/>
              </a:buClr>
              <a:buSzPct val="100000"/>
              <a:buFont typeface="Arial" panose="020B0604020202020204" pitchFamily="34" charset="0"/>
              <a:buChar char="•"/>
            </a:pPr>
            <a:r>
              <a:rPr lang="en-SG" sz="1400" dirty="0">
                <a:solidFill>
                  <a:srgbClr val="000000"/>
                </a:solidFill>
                <a:sym typeface="Wingdings" panose="05000000000000000000" pitchFamily="2" charset="2"/>
              </a:rPr>
              <a:t>Changed type from string to integer to allow for .mean() function so that the frequency time will be one number</a:t>
            </a:r>
          </a:p>
          <a:p>
            <a:pPr marL="400050" indent="-285750">
              <a:buClr>
                <a:srgbClr val="000000"/>
              </a:buClr>
              <a:buSzPct val="100000"/>
              <a:buFont typeface="Arial" panose="020B0604020202020204" pitchFamily="34" charset="0"/>
              <a:buChar char="•"/>
            </a:pPr>
            <a:endParaRPr lang="en-SG" sz="1400" dirty="0">
              <a:solidFill>
                <a:srgbClr val="000000"/>
              </a:solidFill>
              <a:sym typeface="Wingdings" panose="05000000000000000000" pitchFamily="2" charset="2"/>
            </a:endParaRPr>
          </a:p>
          <a:p>
            <a:pPr marL="400050" indent="-285750">
              <a:buClr>
                <a:srgbClr val="000000"/>
              </a:buClr>
              <a:buSzPct val="100000"/>
              <a:buFont typeface="Arial" panose="020B0604020202020204" pitchFamily="34" charset="0"/>
              <a:buChar char="•"/>
            </a:pPr>
            <a:r>
              <a:rPr lang="en-SG" sz="1400" dirty="0">
                <a:solidFill>
                  <a:srgbClr val="000000"/>
                </a:solidFill>
                <a:sym typeface="Wingdings" panose="05000000000000000000" pitchFamily="2" charset="2"/>
              </a:rPr>
              <a:t>Used a function to change all 4 columns quickly</a:t>
            </a:r>
            <a:endParaRPr lang="en-SG" sz="1400" dirty="0">
              <a:solidFill>
                <a:srgbClr val="000000"/>
              </a:solidFill>
            </a:endParaRPr>
          </a:p>
        </p:txBody>
      </p:sp>
      <p:sp>
        <p:nvSpPr>
          <p:cNvPr id="3" name="Title 2">
            <a:extLst>
              <a:ext uri="{FF2B5EF4-FFF2-40B4-BE49-F238E27FC236}">
                <a16:creationId xmlns:a16="http://schemas.microsoft.com/office/drawing/2014/main" id="{28D84443-7DB1-E2AB-0AB2-7248FEF5D13F}"/>
              </a:ext>
            </a:extLst>
          </p:cNvPr>
          <p:cNvSpPr>
            <a:spLocks noGrp="1"/>
          </p:cNvSpPr>
          <p:nvPr>
            <p:ph type="title"/>
          </p:nvPr>
        </p:nvSpPr>
        <p:spPr>
          <a:xfrm>
            <a:off x="632850" y="375354"/>
            <a:ext cx="7704000" cy="707700"/>
          </a:xfrm>
        </p:spPr>
        <p:txBody>
          <a:bodyPr/>
          <a:lstStyle/>
          <a:p>
            <a:r>
              <a:rPr lang="en-SG" dirty="0">
                <a:solidFill>
                  <a:srgbClr val="000000"/>
                </a:solidFill>
              </a:rPr>
              <a:t>Wrangling data (bus services)</a:t>
            </a:r>
          </a:p>
        </p:txBody>
      </p:sp>
      <p:pic>
        <p:nvPicPr>
          <p:cNvPr id="5" name="Picture 4">
            <a:extLst>
              <a:ext uri="{FF2B5EF4-FFF2-40B4-BE49-F238E27FC236}">
                <a16:creationId xmlns:a16="http://schemas.microsoft.com/office/drawing/2014/main" id="{1F0A063C-064E-AFEE-CDA4-4B7922A3D0E1}"/>
              </a:ext>
            </a:extLst>
          </p:cNvPr>
          <p:cNvPicPr>
            <a:picLocks noChangeAspect="1"/>
          </p:cNvPicPr>
          <p:nvPr/>
        </p:nvPicPr>
        <p:blipFill rotWithShape="1">
          <a:blip r:embed="rId2"/>
          <a:srcRect l="4463" t="46866" r="4463" b="9021"/>
          <a:stretch/>
        </p:blipFill>
        <p:spPr>
          <a:xfrm>
            <a:off x="1123061" y="2859997"/>
            <a:ext cx="6897878" cy="1704109"/>
          </a:xfrm>
          <a:prstGeom prst="rect">
            <a:avLst/>
          </a:prstGeom>
        </p:spPr>
      </p:pic>
    </p:spTree>
    <p:extLst>
      <p:ext uri="{BB962C8B-B14F-4D97-AF65-F5344CB8AC3E}">
        <p14:creationId xmlns:p14="http://schemas.microsoft.com/office/powerpoint/2010/main" val="3068213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63EF52-E443-734C-0453-D6A5D8A04B96}"/>
              </a:ext>
            </a:extLst>
          </p:cNvPr>
          <p:cNvSpPr>
            <a:spLocks noGrp="1"/>
          </p:cNvSpPr>
          <p:nvPr>
            <p:ph type="subTitle" idx="1"/>
          </p:nvPr>
        </p:nvSpPr>
        <p:spPr>
          <a:xfrm>
            <a:off x="632850" y="1137260"/>
            <a:ext cx="7878300" cy="3655200"/>
          </a:xfrm>
        </p:spPr>
        <p:txBody>
          <a:bodyPr/>
          <a:lstStyle/>
          <a:p>
            <a:pPr marL="400050" indent="-285750">
              <a:buClr>
                <a:srgbClr val="000000"/>
              </a:buClr>
              <a:buSzPct val="100000"/>
              <a:buFont typeface="Arial" panose="020B0604020202020204" pitchFamily="34" charset="0"/>
              <a:buChar char="•"/>
            </a:pPr>
            <a:r>
              <a:rPr lang="en-SG" sz="1400" dirty="0">
                <a:solidFill>
                  <a:srgbClr val="000000"/>
                </a:solidFill>
              </a:rPr>
              <a:t>Dropped duplicates with </a:t>
            </a:r>
            <a:r>
              <a:rPr lang="en-SG" sz="1400" dirty="0" err="1">
                <a:solidFill>
                  <a:srgbClr val="000000"/>
                </a:solidFill>
              </a:rPr>
              <a:t>drop.duplicates</a:t>
            </a:r>
            <a:r>
              <a:rPr lang="en-SG" sz="1400" dirty="0">
                <a:solidFill>
                  <a:srgbClr val="000000"/>
                </a:solidFill>
              </a:rPr>
              <a:t>() function</a:t>
            </a:r>
          </a:p>
          <a:p>
            <a:pPr marL="400050" indent="-285750">
              <a:buClr>
                <a:srgbClr val="000000"/>
              </a:buClr>
              <a:buSzPct val="100000"/>
              <a:buFont typeface="Arial" panose="020B0604020202020204" pitchFamily="34" charset="0"/>
              <a:buChar char="•"/>
            </a:pPr>
            <a:r>
              <a:rPr lang="en-SG" sz="1400" dirty="0">
                <a:solidFill>
                  <a:srgbClr val="000000"/>
                </a:solidFill>
              </a:rPr>
              <a:t>Renamed PT_CODE to </a:t>
            </a:r>
            <a:r>
              <a:rPr lang="en-SG" sz="1400" dirty="0" err="1">
                <a:solidFill>
                  <a:srgbClr val="000000"/>
                </a:solidFill>
              </a:rPr>
              <a:t>BusStopCode</a:t>
            </a:r>
            <a:r>
              <a:rPr lang="en-SG" sz="1400" dirty="0">
                <a:solidFill>
                  <a:srgbClr val="000000"/>
                </a:solidFill>
              </a:rPr>
              <a:t> to be in line with bus stops dataset</a:t>
            </a:r>
          </a:p>
          <a:p>
            <a:pPr marL="400050" indent="-285750">
              <a:buClr>
                <a:srgbClr val="000000"/>
              </a:buClr>
              <a:buSzPct val="100000"/>
              <a:buFont typeface="Arial" panose="020B0604020202020204" pitchFamily="34" charset="0"/>
              <a:buChar char="•"/>
            </a:pPr>
            <a:endParaRPr lang="en-SG" sz="1400" dirty="0">
              <a:solidFill>
                <a:srgbClr val="000000"/>
              </a:solidFill>
            </a:endParaRPr>
          </a:p>
          <a:p>
            <a:pPr marL="400050" indent="-285750">
              <a:buClr>
                <a:srgbClr val="000000"/>
              </a:buClr>
              <a:buSzPct val="100000"/>
              <a:buFont typeface="Arial" panose="020B0604020202020204" pitchFamily="34" charset="0"/>
              <a:buChar char="•"/>
            </a:pPr>
            <a:r>
              <a:rPr lang="en-SG" sz="1400" dirty="0">
                <a:solidFill>
                  <a:srgbClr val="000000"/>
                </a:solidFill>
              </a:rPr>
              <a:t>Merged </a:t>
            </a:r>
            <a:r>
              <a:rPr lang="en-SG" sz="1400" dirty="0" err="1">
                <a:solidFill>
                  <a:srgbClr val="000000"/>
                </a:solidFill>
              </a:rPr>
              <a:t>bus_vol</a:t>
            </a:r>
            <a:r>
              <a:rPr lang="en-SG" sz="1400" dirty="0">
                <a:solidFill>
                  <a:srgbClr val="000000"/>
                </a:solidFill>
              </a:rPr>
              <a:t> and </a:t>
            </a:r>
            <a:r>
              <a:rPr lang="en-SG" sz="1400" dirty="0" err="1">
                <a:solidFill>
                  <a:srgbClr val="000000"/>
                </a:solidFill>
              </a:rPr>
              <a:t>bus_stops</a:t>
            </a:r>
            <a:r>
              <a:rPr lang="en-SG" sz="1400" dirty="0">
                <a:solidFill>
                  <a:srgbClr val="000000"/>
                </a:solidFill>
              </a:rPr>
              <a:t> to get region where each row of data was collected</a:t>
            </a:r>
          </a:p>
          <a:p>
            <a:pPr marL="400050" indent="-285750">
              <a:buClr>
                <a:srgbClr val="000000"/>
              </a:buClr>
              <a:buSzPct val="100000"/>
              <a:buFont typeface="Arial" panose="020B0604020202020204" pitchFamily="34" charset="0"/>
              <a:buChar char="•"/>
            </a:pPr>
            <a:r>
              <a:rPr lang="en-SG" sz="1400" dirty="0">
                <a:solidFill>
                  <a:srgbClr val="000000"/>
                </a:solidFill>
              </a:rPr>
              <a:t>Removed other columns from </a:t>
            </a:r>
            <a:r>
              <a:rPr lang="en-SG" sz="1400" dirty="0" err="1">
                <a:solidFill>
                  <a:srgbClr val="000000"/>
                </a:solidFill>
              </a:rPr>
              <a:t>bus_stops</a:t>
            </a:r>
            <a:r>
              <a:rPr lang="en-SG" sz="1400" dirty="0">
                <a:solidFill>
                  <a:srgbClr val="000000"/>
                </a:solidFill>
              </a:rPr>
              <a:t> to get region only</a:t>
            </a:r>
          </a:p>
        </p:txBody>
      </p:sp>
      <p:sp>
        <p:nvSpPr>
          <p:cNvPr id="3" name="Title 2">
            <a:extLst>
              <a:ext uri="{FF2B5EF4-FFF2-40B4-BE49-F238E27FC236}">
                <a16:creationId xmlns:a16="http://schemas.microsoft.com/office/drawing/2014/main" id="{28D84443-7DB1-E2AB-0AB2-7248FEF5D13F}"/>
              </a:ext>
            </a:extLst>
          </p:cNvPr>
          <p:cNvSpPr>
            <a:spLocks noGrp="1"/>
          </p:cNvSpPr>
          <p:nvPr>
            <p:ph type="title"/>
          </p:nvPr>
        </p:nvSpPr>
        <p:spPr>
          <a:xfrm>
            <a:off x="632850" y="375354"/>
            <a:ext cx="7704000" cy="707700"/>
          </a:xfrm>
        </p:spPr>
        <p:txBody>
          <a:bodyPr/>
          <a:lstStyle/>
          <a:p>
            <a:r>
              <a:rPr lang="en-SG" dirty="0">
                <a:solidFill>
                  <a:srgbClr val="000000"/>
                </a:solidFill>
              </a:rPr>
              <a:t>Wrangling data (bus passenger volume)</a:t>
            </a:r>
          </a:p>
        </p:txBody>
      </p:sp>
      <p:pic>
        <p:nvPicPr>
          <p:cNvPr id="6" name="Picture 5">
            <a:extLst>
              <a:ext uri="{FF2B5EF4-FFF2-40B4-BE49-F238E27FC236}">
                <a16:creationId xmlns:a16="http://schemas.microsoft.com/office/drawing/2014/main" id="{ABDD5E9B-D3DD-36C1-E194-CB9B0ADBBE40}"/>
              </a:ext>
            </a:extLst>
          </p:cNvPr>
          <p:cNvPicPr>
            <a:picLocks noChangeAspect="1"/>
          </p:cNvPicPr>
          <p:nvPr/>
        </p:nvPicPr>
        <p:blipFill rotWithShape="1">
          <a:blip r:embed="rId2"/>
          <a:srcRect l="4918" t="17519" r="4835" b="17264"/>
          <a:stretch/>
        </p:blipFill>
        <p:spPr>
          <a:xfrm>
            <a:off x="445864" y="2516490"/>
            <a:ext cx="8252272" cy="1688996"/>
          </a:xfrm>
          <a:prstGeom prst="rect">
            <a:avLst/>
          </a:prstGeom>
        </p:spPr>
      </p:pic>
    </p:spTree>
    <p:extLst>
      <p:ext uri="{BB962C8B-B14F-4D97-AF65-F5344CB8AC3E}">
        <p14:creationId xmlns:p14="http://schemas.microsoft.com/office/powerpoint/2010/main" val="293570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63EF52-E443-734C-0453-D6A5D8A04B96}"/>
              </a:ext>
            </a:extLst>
          </p:cNvPr>
          <p:cNvSpPr>
            <a:spLocks noGrp="1"/>
          </p:cNvSpPr>
          <p:nvPr>
            <p:ph type="subTitle" idx="1"/>
          </p:nvPr>
        </p:nvSpPr>
        <p:spPr>
          <a:xfrm>
            <a:off x="632850" y="1137260"/>
            <a:ext cx="7878300" cy="3655200"/>
          </a:xfrm>
        </p:spPr>
        <p:txBody>
          <a:bodyPr/>
          <a:lstStyle/>
          <a:p>
            <a:pPr marL="400050" indent="-285750">
              <a:buClr>
                <a:srgbClr val="000000"/>
              </a:buClr>
              <a:buSzPct val="100000"/>
              <a:buFont typeface="Arial" panose="020B0604020202020204" pitchFamily="34" charset="0"/>
              <a:buChar char="•"/>
            </a:pPr>
            <a:r>
              <a:rPr lang="en-SG" sz="1400" dirty="0">
                <a:solidFill>
                  <a:srgbClr val="000000"/>
                </a:solidFill>
              </a:rPr>
              <a:t>Used MRT Stations dataset with </a:t>
            </a:r>
            <a:r>
              <a:rPr lang="en-SG" sz="1400" dirty="0" err="1">
                <a:solidFill>
                  <a:srgbClr val="000000"/>
                </a:solidFill>
              </a:rPr>
              <a:t>geopandas</a:t>
            </a:r>
            <a:r>
              <a:rPr lang="en-SG" sz="1400" dirty="0">
                <a:solidFill>
                  <a:srgbClr val="000000"/>
                </a:solidFill>
              </a:rPr>
              <a:t> to give each station a region like with bus stops</a:t>
            </a:r>
          </a:p>
          <a:p>
            <a:pPr marL="400050" indent="-285750">
              <a:buClr>
                <a:srgbClr val="000000"/>
              </a:buClr>
              <a:buSzPct val="100000"/>
              <a:buFont typeface="Arial" panose="020B0604020202020204" pitchFamily="34" charset="0"/>
              <a:buChar char="•"/>
            </a:pPr>
            <a:r>
              <a:rPr lang="en-SG" sz="1400" dirty="0">
                <a:solidFill>
                  <a:srgbClr val="000000"/>
                </a:solidFill>
              </a:rPr>
              <a:t>Dropped duplicates with </a:t>
            </a:r>
            <a:r>
              <a:rPr lang="en-SG" sz="1400" dirty="0" err="1">
                <a:solidFill>
                  <a:srgbClr val="000000"/>
                </a:solidFill>
              </a:rPr>
              <a:t>drop.duplicates</a:t>
            </a:r>
            <a:r>
              <a:rPr lang="en-SG" sz="1400" dirty="0">
                <a:solidFill>
                  <a:srgbClr val="000000"/>
                </a:solidFill>
              </a:rPr>
              <a:t>() function</a:t>
            </a:r>
          </a:p>
          <a:p>
            <a:pPr marL="400050" indent="-285750">
              <a:buClr>
                <a:srgbClr val="000000"/>
              </a:buClr>
              <a:buSzPct val="100000"/>
              <a:buFont typeface="Arial" panose="020B0604020202020204" pitchFamily="34" charset="0"/>
              <a:buChar char="•"/>
            </a:pPr>
            <a:endParaRPr lang="en-SG" sz="1400" dirty="0">
              <a:solidFill>
                <a:srgbClr val="000000"/>
              </a:solidFill>
            </a:endParaRPr>
          </a:p>
          <a:p>
            <a:pPr marL="400050" indent="-285750">
              <a:buClr>
                <a:srgbClr val="000000"/>
              </a:buClr>
              <a:buSzPct val="100000"/>
              <a:buFont typeface="Arial" panose="020B0604020202020204" pitchFamily="34" charset="0"/>
              <a:buChar char="•"/>
            </a:pPr>
            <a:r>
              <a:rPr lang="en-SG" sz="1400" dirty="0">
                <a:solidFill>
                  <a:srgbClr val="000000"/>
                </a:solidFill>
              </a:rPr>
              <a:t>Renamed PT_CODE to STN_NO to be in line with the </a:t>
            </a:r>
            <a:r>
              <a:rPr lang="en-SG" sz="1400" dirty="0" err="1">
                <a:solidFill>
                  <a:srgbClr val="000000"/>
                </a:solidFill>
              </a:rPr>
              <a:t>mrt</a:t>
            </a:r>
            <a:r>
              <a:rPr lang="en-SG" sz="1400" dirty="0">
                <a:solidFill>
                  <a:srgbClr val="000000"/>
                </a:solidFill>
              </a:rPr>
              <a:t> stations dataset</a:t>
            </a:r>
          </a:p>
          <a:p>
            <a:pPr marL="400050" indent="-285750">
              <a:buClr>
                <a:srgbClr val="000000"/>
              </a:buClr>
              <a:buSzPct val="100000"/>
              <a:buFont typeface="Arial" panose="020B0604020202020204" pitchFamily="34" charset="0"/>
              <a:buChar char="•"/>
            </a:pPr>
            <a:r>
              <a:rPr lang="en-SG" sz="1400" dirty="0">
                <a:solidFill>
                  <a:srgbClr val="000000"/>
                </a:solidFill>
              </a:rPr>
              <a:t>Drop columns to leave just Region from the other dataset</a:t>
            </a:r>
          </a:p>
          <a:p>
            <a:pPr marL="400050" indent="-285750">
              <a:buSzPct val="100000"/>
              <a:buFont typeface="Arial" panose="020B0604020202020204" pitchFamily="34" charset="0"/>
              <a:buChar char="•"/>
            </a:pPr>
            <a:endParaRPr lang="en-SG" sz="1400" dirty="0"/>
          </a:p>
        </p:txBody>
      </p:sp>
      <p:sp>
        <p:nvSpPr>
          <p:cNvPr id="3" name="Title 2">
            <a:extLst>
              <a:ext uri="{FF2B5EF4-FFF2-40B4-BE49-F238E27FC236}">
                <a16:creationId xmlns:a16="http://schemas.microsoft.com/office/drawing/2014/main" id="{28D84443-7DB1-E2AB-0AB2-7248FEF5D13F}"/>
              </a:ext>
            </a:extLst>
          </p:cNvPr>
          <p:cNvSpPr>
            <a:spLocks noGrp="1"/>
          </p:cNvSpPr>
          <p:nvPr>
            <p:ph type="title"/>
          </p:nvPr>
        </p:nvSpPr>
        <p:spPr>
          <a:xfrm>
            <a:off x="632850" y="375354"/>
            <a:ext cx="7704000" cy="707700"/>
          </a:xfrm>
        </p:spPr>
        <p:txBody>
          <a:bodyPr/>
          <a:lstStyle/>
          <a:p>
            <a:r>
              <a:rPr lang="en-SG" dirty="0">
                <a:solidFill>
                  <a:srgbClr val="000000"/>
                </a:solidFill>
              </a:rPr>
              <a:t>Wrangling data (train passenger volume)</a:t>
            </a:r>
          </a:p>
        </p:txBody>
      </p:sp>
      <p:pic>
        <p:nvPicPr>
          <p:cNvPr id="8" name="Picture 7">
            <a:extLst>
              <a:ext uri="{FF2B5EF4-FFF2-40B4-BE49-F238E27FC236}">
                <a16:creationId xmlns:a16="http://schemas.microsoft.com/office/drawing/2014/main" id="{F53D3518-E7AF-E124-B730-DBFEE3ED2A36}"/>
              </a:ext>
            </a:extLst>
          </p:cNvPr>
          <p:cNvPicPr>
            <a:picLocks noChangeAspect="1"/>
          </p:cNvPicPr>
          <p:nvPr/>
        </p:nvPicPr>
        <p:blipFill rotWithShape="1">
          <a:blip r:embed="rId2"/>
          <a:srcRect l="5288" t="15680" r="5413" b="15347"/>
          <a:stretch/>
        </p:blipFill>
        <p:spPr>
          <a:xfrm>
            <a:off x="949229" y="2523001"/>
            <a:ext cx="7071242" cy="1865158"/>
          </a:xfrm>
          <a:prstGeom prst="rect">
            <a:avLst/>
          </a:prstGeom>
        </p:spPr>
      </p:pic>
    </p:spTree>
    <p:extLst>
      <p:ext uri="{BB962C8B-B14F-4D97-AF65-F5344CB8AC3E}">
        <p14:creationId xmlns:p14="http://schemas.microsoft.com/office/powerpoint/2010/main" val="389015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63EF52-E443-734C-0453-D6A5D8A04B96}"/>
              </a:ext>
            </a:extLst>
          </p:cNvPr>
          <p:cNvSpPr>
            <a:spLocks noGrp="1"/>
          </p:cNvSpPr>
          <p:nvPr>
            <p:ph type="subTitle" idx="1"/>
          </p:nvPr>
        </p:nvSpPr>
        <p:spPr>
          <a:xfrm>
            <a:off x="632850" y="1137260"/>
            <a:ext cx="7878300" cy="3655200"/>
          </a:xfrm>
        </p:spPr>
        <p:txBody>
          <a:bodyPr/>
          <a:lstStyle/>
          <a:p>
            <a:pPr marL="400050" indent="-285750">
              <a:buClr>
                <a:srgbClr val="000000"/>
              </a:buClr>
              <a:buSzPct val="100000"/>
              <a:buFont typeface="Arial" panose="020B0604020202020204" pitchFamily="34" charset="0"/>
              <a:buChar char="•"/>
            </a:pPr>
            <a:r>
              <a:rPr lang="en-SG" sz="1400" dirty="0">
                <a:solidFill>
                  <a:srgbClr val="000000"/>
                </a:solidFill>
              </a:rPr>
              <a:t>Dropped duplicates with </a:t>
            </a:r>
            <a:r>
              <a:rPr lang="en-SG" sz="1400" dirty="0" err="1">
                <a:solidFill>
                  <a:srgbClr val="000000"/>
                </a:solidFill>
              </a:rPr>
              <a:t>drop.duplicates</a:t>
            </a:r>
            <a:r>
              <a:rPr lang="en-SG" sz="1400" dirty="0">
                <a:solidFill>
                  <a:srgbClr val="000000"/>
                </a:solidFill>
              </a:rPr>
              <a:t>() function</a:t>
            </a:r>
          </a:p>
          <a:p>
            <a:pPr marL="400050" indent="-285750">
              <a:buSzPct val="100000"/>
              <a:buFont typeface="Arial" panose="020B0604020202020204" pitchFamily="34" charset="0"/>
              <a:buChar char="•"/>
            </a:pPr>
            <a:endParaRPr lang="en-SG" sz="1400" dirty="0"/>
          </a:p>
        </p:txBody>
      </p:sp>
      <p:sp>
        <p:nvSpPr>
          <p:cNvPr id="3" name="Title 2">
            <a:extLst>
              <a:ext uri="{FF2B5EF4-FFF2-40B4-BE49-F238E27FC236}">
                <a16:creationId xmlns:a16="http://schemas.microsoft.com/office/drawing/2014/main" id="{28D84443-7DB1-E2AB-0AB2-7248FEF5D13F}"/>
              </a:ext>
            </a:extLst>
          </p:cNvPr>
          <p:cNvSpPr>
            <a:spLocks noGrp="1"/>
          </p:cNvSpPr>
          <p:nvPr>
            <p:ph type="title"/>
          </p:nvPr>
        </p:nvSpPr>
        <p:spPr>
          <a:xfrm>
            <a:off x="632850" y="375354"/>
            <a:ext cx="7704000" cy="707700"/>
          </a:xfrm>
        </p:spPr>
        <p:txBody>
          <a:bodyPr/>
          <a:lstStyle/>
          <a:p>
            <a:r>
              <a:rPr lang="en-SG" dirty="0">
                <a:solidFill>
                  <a:srgbClr val="000000"/>
                </a:solidFill>
              </a:rPr>
              <a:t>Wrangling data (ridership)</a:t>
            </a:r>
          </a:p>
        </p:txBody>
      </p:sp>
      <p:pic>
        <p:nvPicPr>
          <p:cNvPr id="5" name="Picture 4">
            <a:extLst>
              <a:ext uri="{FF2B5EF4-FFF2-40B4-BE49-F238E27FC236}">
                <a16:creationId xmlns:a16="http://schemas.microsoft.com/office/drawing/2014/main" id="{79186E06-E801-E0D3-0352-D10B9CAD52F3}"/>
              </a:ext>
            </a:extLst>
          </p:cNvPr>
          <p:cNvPicPr>
            <a:picLocks noChangeAspect="1"/>
          </p:cNvPicPr>
          <p:nvPr/>
        </p:nvPicPr>
        <p:blipFill rotWithShape="1">
          <a:blip r:embed="rId2"/>
          <a:srcRect l="6281" t="19692" r="6281" b="19594"/>
          <a:stretch/>
        </p:blipFill>
        <p:spPr>
          <a:xfrm>
            <a:off x="574334" y="2021504"/>
            <a:ext cx="7995332" cy="1775900"/>
          </a:xfrm>
          <a:prstGeom prst="rect">
            <a:avLst/>
          </a:prstGeom>
        </p:spPr>
      </p:pic>
    </p:spTree>
    <p:extLst>
      <p:ext uri="{BB962C8B-B14F-4D97-AF65-F5344CB8AC3E}">
        <p14:creationId xmlns:p14="http://schemas.microsoft.com/office/powerpoint/2010/main" val="210190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DFC72D-CE33-F424-F16A-2D52133F5652}"/>
              </a:ext>
            </a:extLst>
          </p:cNvPr>
          <p:cNvSpPr>
            <a:spLocks noGrp="1"/>
          </p:cNvSpPr>
          <p:nvPr>
            <p:ph type="subTitle" idx="1"/>
          </p:nvPr>
        </p:nvSpPr>
        <p:spPr>
          <a:xfrm>
            <a:off x="201311" y="1254989"/>
            <a:ext cx="3379870" cy="3271905"/>
          </a:xfrm>
        </p:spPr>
        <p:txBody>
          <a:bodyPr/>
          <a:lstStyle/>
          <a:p>
            <a:pPr>
              <a:buClr>
                <a:srgbClr val="000000"/>
              </a:buClr>
              <a:buSzPct val="100000"/>
              <a:buFont typeface="Arial" panose="020B0604020202020204" pitchFamily="34" charset="0"/>
              <a:buChar char="•"/>
            </a:pPr>
            <a:r>
              <a:rPr lang="en-SG" dirty="0">
                <a:solidFill>
                  <a:srgbClr val="000000"/>
                </a:solidFill>
              </a:rPr>
              <a:t>More people take the bus compared to MRT, and more people take MRT compared to LRT.</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MRT ridership distribution is very spread out, while the others are less spread out</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Line Chart shows that over the years, the difference in average daily ridership between MRT and Bus have decreased</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From about 2.25 million to 700,000</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The first LRT line opened in 1999, explaining the 0 values for the years before</a:t>
            </a:r>
          </a:p>
          <a:p>
            <a:pPr>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p:txBody>
          <a:bodyPr/>
          <a:lstStyle/>
          <a:p>
            <a:r>
              <a:rPr lang="en-SG" dirty="0">
                <a:solidFill>
                  <a:srgbClr val="000000"/>
                </a:solidFill>
              </a:rPr>
              <a:t>Data Analysis (ridership)</a:t>
            </a:r>
          </a:p>
        </p:txBody>
      </p:sp>
      <p:pic>
        <p:nvPicPr>
          <p:cNvPr id="5" name="Picture 4">
            <a:extLst>
              <a:ext uri="{FF2B5EF4-FFF2-40B4-BE49-F238E27FC236}">
                <a16:creationId xmlns:a16="http://schemas.microsoft.com/office/drawing/2014/main" id="{55AA8979-9E64-78FE-CC67-ACED1C61B780}"/>
              </a:ext>
            </a:extLst>
          </p:cNvPr>
          <p:cNvPicPr>
            <a:picLocks noChangeAspect="1"/>
          </p:cNvPicPr>
          <p:nvPr/>
        </p:nvPicPr>
        <p:blipFill>
          <a:blip r:embed="rId2"/>
          <a:stretch>
            <a:fillRect/>
          </a:stretch>
        </p:blipFill>
        <p:spPr>
          <a:xfrm>
            <a:off x="3548022" y="1099362"/>
            <a:ext cx="5394667" cy="3583160"/>
          </a:xfrm>
          <a:prstGeom prst="rect">
            <a:avLst/>
          </a:prstGeom>
        </p:spPr>
      </p:pic>
    </p:spTree>
    <p:extLst>
      <p:ext uri="{BB962C8B-B14F-4D97-AF65-F5344CB8AC3E}">
        <p14:creationId xmlns:p14="http://schemas.microsoft.com/office/powerpoint/2010/main" val="3404906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DFC72D-CE33-F424-F16A-2D52133F5652}"/>
              </a:ext>
            </a:extLst>
          </p:cNvPr>
          <p:cNvSpPr>
            <a:spLocks noGrp="1"/>
          </p:cNvSpPr>
          <p:nvPr>
            <p:ph type="subTitle" idx="1"/>
          </p:nvPr>
        </p:nvSpPr>
        <p:spPr>
          <a:xfrm>
            <a:off x="296623" y="1365511"/>
            <a:ext cx="3251399" cy="3050861"/>
          </a:xfrm>
        </p:spPr>
        <p:txBody>
          <a:bodyPr/>
          <a:lstStyle/>
          <a:p>
            <a:pPr>
              <a:buClr>
                <a:srgbClr val="000000"/>
              </a:buClr>
              <a:buSzPct val="100000"/>
              <a:buFont typeface="Arial" panose="020B0604020202020204" pitchFamily="34" charset="0"/>
              <a:buChar char="•"/>
            </a:pPr>
            <a:r>
              <a:rPr lang="en-SG" dirty="0">
                <a:solidFill>
                  <a:srgbClr val="000000"/>
                </a:solidFill>
              </a:rPr>
              <a:t>Average daily ridership drastically dropped after from 2019 to 2020 by about 1.3 million for both MRT and Buses</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Due to COVID-19 circuit breaker implemented, adults worked from home and student had home-based learning</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Much less public transport usage as people did not have to commute to daily responsibilities on weekdays</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Rest of analysis will be focused on MRT and Bus ridership</a:t>
            </a: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p:txBody>
          <a:bodyPr/>
          <a:lstStyle/>
          <a:p>
            <a:r>
              <a:rPr lang="en-SG" dirty="0">
                <a:solidFill>
                  <a:srgbClr val="000000"/>
                </a:solidFill>
              </a:rPr>
              <a:t>Data Analysis (ridership)</a:t>
            </a:r>
          </a:p>
        </p:txBody>
      </p:sp>
      <p:pic>
        <p:nvPicPr>
          <p:cNvPr id="5" name="Picture 4">
            <a:extLst>
              <a:ext uri="{FF2B5EF4-FFF2-40B4-BE49-F238E27FC236}">
                <a16:creationId xmlns:a16="http://schemas.microsoft.com/office/drawing/2014/main" id="{55AA8979-9E64-78FE-CC67-ACED1C61B780}"/>
              </a:ext>
            </a:extLst>
          </p:cNvPr>
          <p:cNvPicPr>
            <a:picLocks noChangeAspect="1"/>
          </p:cNvPicPr>
          <p:nvPr/>
        </p:nvPicPr>
        <p:blipFill>
          <a:blip r:embed="rId2"/>
          <a:stretch>
            <a:fillRect/>
          </a:stretch>
        </p:blipFill>
        <p:spPr>
          <a:xfrm>
            <a:off x="3548022" y="1099362"/>
            <a:ext cx="5394667" cy="3583160"/>
          </a:xfrm>
          <a:prstGeom prst="rect">
            <a:avLst/>
          </a:prstGeom>
        </p:spPr>
      </p:pic>
    </p:spTree>
    <p:extLst>
      <p:ext uri="{BB962C8B-B14F-4D97-AF65-F5344CB8AC3E}">
        <p14:creationId xmlns:p14="http://schemas.microsoft.com/office/powerpoint/2010/main" val="2720790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DFC72D-CE33-F424-F16A-2D52133F5652}"/>
              </a:ext>
            </a:extLst>
          </p:cNvPr>
          <p:cNvSpPr>
            <a:spLocks noGrp="1"/>
          </p:cNvSpPr>
          <p:nvPr>
            <p:ph type="subTitle" idx="1"/>
          </p:nvPr>
        </p:nvSpPr>
        <p:spPr>
          <a:xfrm>
            <a:off x="153679" y="950857"/>
            <a:ext cx="3379870" cy="3271905"/>
          </a:xfrm>
        </p:spPr>
        <p:txBody>
          <a:bodyPr/>
          <a:lstStyle/>
          <a:p>
            <a:pPr>
              <a:buClr>
                <a:srgbClr val="000000"/>
              </a:buClr>
              <a:buSzPct val="100000"/>
              <a:buFont typeface="Arial" panose="020B0604020202020204" pitchFamily="34" charset="0"/>
              <a:buChar char="•"/>
            </a:pPr>
            <a:r>
              <a:rPr lang="en-SG" dirty="0">
                <a:solidFill>
                  <a:srgbClr val="000000"/>
                </a:solidFill>
              </a:rPr>
              <a:t>Used .</a:t>
            </a:r>
            <a:r>
              <a:rPr lang="en-SG" dirty="0" err="1">
                <a:solidFill>
                  <a:srgbClr val="000000"/>
                </a:solidFill>
              </a:rPr>
              <a:t>pivot_table</a:t>
            </a:r>
            <a:r>
              <a:rPr lang="en-SG" dirty="0">
                <a:solidFill>
                  <a:srgbClr val="000000"/>
                </a:solidFill>
              </a:rPr>
              <a:t>() function to format the data for heatmap</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The trends between Tap-In Volume in buses and trains are similar.</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For buses and trains, the highest tap-in volumes are during the 0600-0800 and 1700-1900 timeframe on weekdays </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With the peak being 908 for buses and 21,046 for trains at 1800</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6am and 6pm is the peak hours as people are commuting to work and school, and back home at night, thus the high tap-in volumes</a:t>
            </a:r>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a:xfrm>
            <a:off x="617743" y="238859"/>
            <a:ext cx="7704000" cy="707700"/>
          </a:xfrm>
        </p:spPr>
        <p:txBody>
          <a:bodyPr/>
          <a:lstStyle/>
          <a:p>
            <a:r>
              <a:rPr lang="en-SG" dirty="0">
                <a:solidFill>
                  <a:srgbClr val="000000"/>
                </a:solidFill>
              </a:rPr>
              <a:t>Data Analysis (ridership)</a:t>
            </a:r>
          </a:p>
        </p:txBody>
      </p:sp>
      <p:pic>
        <p:nvPicPr>
          <p:cNvPr id="6" name="Picture 5">
            <a:extLst>
              <a:ext uri="{FF2B5EF4-FFF2-40B4-BE49-F238E27FC236}">
                <a16:creationId xmlns:a16="http://schemas.microsoft.com/office/drawing/2014/main" id="{31C709F8-6085-EA8A-ACCB-AB4EC8CB7FBC}"/>
              </a:ext>
            </a:extLst>
          </p:cNvPr>
          <p:cNvPicPr>
            <a:picLocks noChangeAspect="1"/>
          </p:cNvPicPr>
          <p:nvPr/>
        </p:nvPicPr>
        <p:blipFill>
          <a:blip r:embed="rId2"/>
          <a:stretch>
            <a:fillRect/>
          </a:stretch>
        </p:blipFill>
        <p:spPr>
          <a:xfrm>
            <a:off x="3533548" y="1173459"/>
            <a:ext cx="5444271" cy="2927825"/>
          </a:xfrm>
          <a:prstGeom prst="rect">
            <a:avLst/>
          </a:prstGeom>
        </p:spPr>
      </p:pic>
      <p:sp>
        <p:nvSpPr>
          <p:cNvPr id="9" name="Subtitle 1">
            <a:extLst>
              <a:ext uri="{FF2B5EF4-FFF2-40B4-BE49-F238E27FC236}">
                <a16:creationId xmlns:a16="http://schemas.microsoft.com/office/drawing/2014/main" id="{B9DF7741-C75F-5E18-FD18-F00AFB0BE4E6}"/>
              </a:ext>
            </a:extLst>
          </p:cNvPr>
          <p:cNvSpPr txBox="1">
            <a:spLocks/>
          </p:cNvSpPr>
          <p:nvPr/>
        </p:nvSpPr>
        <p:spPr>
          <a:xfrm>
            <a:off x="153676" y="4209975"/>
            <a:ext cx="8554263" cy="541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a:buClr>
                <a:srgbClr val="000000"/>
              </a:buClr>
              <a:buSzPct val="100000"/>
              <a:buFont typeface="Arial" panose="020B0604020202020204" pitchFamily="34" charset="0"/>
              <a:buChar char="•"/>
            </a:pPr>
            <a:r>
              <a:rPr lang="en-SG" dirty="0">
                <a:solidFill>
                  <a:srgbClr val="000000"/>
                </a:solidFill>
              </a:rPr>
              <a:t>For weekends and holidays, the tap-in volumes are much lesser for both buses and trains </a:t>
            </a:r>
          </a:p>
          <a:p>
            <a:pPr>
              <a:buClr>
                <a:srgbClr val="000000"/>
              </a:buClr>
              <a:buSzPct val="100000"/>
              <a:buFont typeface="Arial" panose="020B0604020202020204" pitchFamily="34" charset="0"/>
              <a:buChar char="•"/>
            </a:pPr>
            <a:r>
              <a:rPr lang="en-SG" dirty="0">
                <a:solidFill>
                  <a:srgbClr val="000000"/>
                </a:solidFill>
              </a:rPr>
              <a:t>This is because there is no work and school, and many families travel by car on weekends and holidays</a:t>
            </a:r>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Tree>
    <p:extLst>
      <p:ext uri="{BB962C8B-B14F-4D97-AF65-F5344CB8AC3E}">
        <p14:creationId xmlns:p14="http://schemas.microsoft.com/office/powerpoint/2010/main" val="1735808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A60CE1-8896-3681-1A2C-3F0EE0882958}"/>
              </a:ext>
            </a:extLst>
          </p:cNvPr>
          <p:cNvSpPr>
            <a:spLocks noGrp="1"/>
          </p:cNvSpPr>
          <p:nvPr>
            <p:ph type="subTitle" idx="1"/>
          </p:nvPr>
        </p:nvSpPr>
        <p:spPr/>
        <p:txBody>
          <a:bodyPr anchor="t" anchorCtr="0"/>
          <a:lstStyle/>
          <a:p>
            <a:pPr marL="114300" indent="0">
              <a:buSzPct val="128000"/>
            </a:pPr>
            <a:r>
              <a:rPr lang="en-SG" sz="1400" dirty="0">
                <a:solidFill>
                  <a:srgbClr val="000000"/>
                </a:solidFill>
                <a:latin typeface="Overpass" panose="020B0604020202020204" charset="0"/>
              </a:rPr>
              <a:t>Bus Routes </a:t>
            </a:r>
            <a:r>
              <a:rPr lang="en-SG" sz="1400" dirty="0">
                <a:solidFill>
                  <a:srgbClr val="000000"/>
                </a:solidFill>
                <a:latin typeface="Overpass" panose="020B0604020202020204" charset="0"/>
                <a:sym typeface="Wingdings" panose="05000000000000000000" pitchFamily="2" charset="2"/>
              </a:rPr>
              <a:t> provided dataset</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Bus Services  provided dataset</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Bus Stops  provided dataset</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MRT Stations  </a:t>
            </a:r>
            <a:r>
              <a:rPr lang="en-SG" sz="1400" dirty="0">
                <a:solidFill>
                  <a:srgbClr val="000000"/>
                </a:solidFill>
                <a:latin typeface="Overpass" panose="020B0604020202020204" charset="0"/>
                <a:sym typeface="Wingdings" panose="05000000000000000000" pitchFamily="2" charset="2"/>
                <a:hlinkClick r:id="rId2">
                  <a:extLst>
                    <a:ext uri="{A12FA001-AC4F-418D-AE19-62706E023703}">
                      <ahyp:hlinkClr xmlns:ahyp="http://schemas.microsoft.com/office/drawing/2018/hyperlinkcolor" val="tx"/>
                    </a:ext>
                  </a:extLst>
                </a:hlinkClick>
              </a:rPr>
              <a:t>https://www.kaggle.com/datasets/shengjunlim/singapore-mrt-lrt-stations-with-coordinates</a:t>
            </a:r>
            <a:r>
              <a:rPr lang="en-SG" sz="1400" dirty="0">
                <a:solidFill>
                  <a:srgbClr val="000000"/>
                </a:solidFill>
                <a:latin typeface="Overpass" panose="020B0604020202020204" charset="0"/>
                <a:sym typeface="Wingdings" panose="05000000000000000000" pitchFamily="2" charset="2"/>
              </a:rPr>
              <a:t> </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Public Transport Utilisation  </a:t>
            </a:r>
            <a:r>
              <a:rPr lang="en-SG" sz="1400" dirty="0">
                <a:solidFill>
                  <a:srgbClr val="000000"/>
                </a:solidFill>
                <a:latin typeface="Overpass" panose="020B0604020202020204" charset="0"/>
                <a:sym typeface="Wingdings" panose="05000000000000000000" pitchFamily="2" charset="2"/>
                <a:hlinkClick r:id="rId3">
                  <a:extLst>
                    <a:ext uri="{A12FA001-AC4F-418D-AE19-62706E023703}">
                      <ahyp:hlinkClr xmlns:ahyp="http://schemas.microsoft.com/office/drawing/2018/hyperlinkcolor" val="tx"/>
                    </a:ext>
                  </a:extLst>
                </a:hlinkClick>
              </a:rPr>
              <a:t>https://datamall.lta.gov.sg/content/datamall/en/static-data.html#Public%20Transport</a:t>
            </a:r>
            <a:r>
              <a:rPr lang="en-SG" sz="1400" dirty="0">
                <a:solidFill>
                  <a:srgbClr val="000000"/>
                </a:solidFill>
                <a:latin typeface="Overpass" panose="020B0604020202020204" charset="0"/>
                <a:sym typeface="Wingdings" panose="05000000000000000000" pitchFamily="2" charset="2"/>
              </a:rPr>
              <a:t> </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Passenger Volume by Bus Stops, Passenger Volume by Train Stations  </a:t>
            </a:r>
            <a:r>
              <a:rPr lang="en-SG" sz="1400" dirty="0">
                <a:solidFill>
                  <a:srgbClr val="000000"/>
                </a:solidFill>
                <a:latin typeface="Overpass" panose="020B0604020202020204" charset="0"/>
                <a:sym typeface="Wingdings" panose="05000000000000000000" pitchFamily="2" charset="2"/>
                <a:hlinkClick r:id="rId4">
                  <a:extLst>
                    <a:ext uri="{A12FA001-AC4F-418D-AE19-62706E023703}">
                      <ahyp:hlinkClr xmlns:ahyp="http://schemas.microsoft.com/office/drawing/2018/hyperlinkcolor" val="tx"/>
                    </a:ext>
                  </a:extLst>
                </a:hlinkClick>
              </a:rPr>
              <a:t>https://datamall.lta.gov.sg/content/datamall/en/dynamic-data.html#Public%20Transport</a:t>
            </a:r>
            <a:r>
              <a:rPr lang="en-SG" sz="1400" dirty="0">
                <a:solidFill>
                  <a:srgbClr val="000000"/>
                </a:solidFill>
                <a:latin typeface="Overpass" panose="020B0604020202020204" charset="0"/>
                <a:sym typeface="Wingdings" panose="05000000000000000000" pitchFamily="2" charset="2"/>
              </a:rPr>
              <a:t> </a:t>
            </a:r>
          </a:p>
        </p:txBody>
      </p:sp>
      <p:sp>
        <p:nvSpPr>
          <p:cNvPr id="3" name="Title 2">
            <a:extLst>
              <a:ext uri="{FF2B5EF4-FFF2-40B4-BE49-F238E27FC236}">
                <a16:creationId xmlns:a16="http://schemas.microsoft.com/office/drawing/2014/main" id="{9FB9C46F-D2FD-0B3D-546C-767C70410513}"/>
              </a:ext>
            </a:extLst>
          </p:cNvPr>
          <p:cNvSpPr>
            <a:spLocks noGrp="1"/>
          </p:cNvSpPr>
          <p:nvPr>
            <p:ph type="title"/>
          </p:nvPr>
        </p:nvSpPr>
        <p:spPr/>
        <p:txBody>
          <a:bodyPr/>
          <a:lstStyle/>
          <a:p>
            <a:r>
              <a:rPr lang="en-SG" dirty="0">
                <a:solidFill>
                  <a:srgbClr val="000000"/>
                </a:solidFill>
              </a:rPr>
              <a:t>DATASETS USED</a:t>
            </a:r>
          </a:p>
        </p:txBody>
      </p:sp>
    </p:spTree>
    <p:extLst>
      <p:ext uri="{BB962C8B-B14F-4D97-AF65-F5344CB8AC3E}">
        <p14:creationId xmlns:p14="http://schemas.microsoft.com/office/powerpoint/2010/main" val="346143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DFC72D-CE33-F424-F16A-2D52133F5652}"/>
              </a:ext>
            </a:extLst>
          </p:cNvPr>
          <p:cNvSpPr>
            <a:spLocks noGrp="1"/>
          </p:cNvSpPr>
          <p:nvPr>
            <p:ph type="subTitle" idx="1"/>
          </p:nvPr>
        </p:nvSpPr>
        <p:spPr>
          <a:xfrm>
            <a:off x="296624" y="936604"/>
            <a:ext cx="8526202" cy="1855717"/>
          </a:xfrm>
        </p:spPr>
        <p:txBody>
          <a:bodyPr/>
          <a:lstStyle/>
          <a:p>
            <a:pPr>
              <a:buClr>
                <a:srgbClr val="000000"/>
              </a:buClr>
              <a:buSzPct val="100000"/>
              <a:buFont typeface="Arial" panose="020B0604020202020204" pitchFamily="34" charset="0"/>
              <a:buChar char="•"/>
            </a:pPr>
            <a:r>
              <a:rPr lang="en-SG" dirty="0">
                <a:solidFill>
                  <a:srgbClr val="000000"/>
                </a:solidFill>
              </a:rPr>
              <a:t>Since there are too many bus stops and train stations, and the difference in volume may be significant, data used was rows with total tap-in/tap-out volume &gt; 20k</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North (40.2k) and West (35.8k) regions have the two highest median </a:t>
            </a:r>
            <a:r>
              <a:rPr lang="en-SG" b="1" u="sng" dirty="0">
                <a:solidFill>
                  <a:srgbClr val="000000"/>
                </a:solidFill>
              </a:rPr>
              <a:t>bus tap-in</a:t>
            </a:r>
            <a:r>
              <a:rPr lang="en-SG" dirty="0">
                <a:solidFill>
                  <a:srgbClr val="000000"/>
                </a:solidFill>
              </a:rPr>
              <a:t> volumes, while Central (27.9k) has the lowest</a:t>
            </a:r>
          </a:p>
          <a:p>
            <a:pPr>
              <a:buClr>
                <a:srgbClr val="000000"/>
              </a:buClr>
              <a:buSzPct val="100000"/>
              <a:buFont typeface="Arial" panose="020B0604020202020204" pitchFamily="34" charset="0"/>
              <a:buChar char="•"/>
            </a:pPr>
            <a:r>
              <a:rPr lang="en-SG" dirty="0">
                <a:solidFill>
                  <a:srgbClr val="000000"/>
                </a:solidFill>
              </a:rPr>
              <a:t>West (33.3k) and North (32.8k) regions also have the two highest median </a:t>
            </a:r>
            <a:r>
              <a:rPr lang="en-SG" b="1" u="sng" dirty="0">
                <a:solidFill>
                  <a:srgbClr val="000000"/>
                </a:solidFill>
              </a:rPr>
              <a:t>train-tap in </a:t>
            </a:r>
            <a:r>
              <a:rPr lang="en-SG" dirty="0">
                <a:solidFill>
                  <a:srgbClr val="000000"/>
                </a:solidFill>
              </a:rPr>
              <a:t>volumes, while East (24k) has the lowest</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West (39k) and North (38.7k) regions have the two highest median </a:t>
            </a:r>
            <a:r>
              <a:rPr lang="en-SG" b="1" u="sng" dirty="0">
                <a:solidFill>
                  <a:srgbClr val="000000"/>
                </a:solidFill>
              </a:rPr>
              <a:t>bus tap-out</a:t>
            </a:r>
            <a:r>
              <a:rPr lang="en-SG" dirty="0">
                <a:solidFill>
                  <a:srgbClr val="000000"/>
                </a:solidFill>
              </a:rPr>
              <a:t> volumes, while North-East (22.6k) has the lowest</a:t>
            </a: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a:xfrm>
            <a:off x="625300" y="228904"/>
            <a:ext cx="7704000" cy="707700"/>
          </a:xfrm>
        </p:spPr>
        <p:txBody>
          <a:bodyPr/>
          <a:lstStyle/>
          <a:p>
            <a:r>
              <a:rPr lang="en-SG" dirty="0">
                <a:solidFill>
                  <a:srgbClr val="000000"/>
                </a:solidFill>
              </a:rPr>
              <a:t>Data Analysis (ridership)</a:t>
            </a:r>
          </a:p>
        </p:txBody>
      </p:sp>
      <p:pic>
        <p:nvPicPr>
          <p:cNvPr id="8" name="Picture 7">
            <a:extLst>
              <a:ext uri="{FF2B5EF4-FFF2-40B4-BE49-F238E27FC236}">
                <a16:creationId xmlns:a16="http://schemas.microsoft.com/office/drawing/2014/main" id="{9F69B996-8273-3255-8C60-5256DB553BF1}"/>
              </a:ext>
            </a:extLst>
          </p:cNvPr>
          <p:cNvPicPr>
            <a:picLocks noChangeAspect="1"/>
          </p:cNvPicPr>
          <p:nvPr/>
        </p:nvPicPr>
        <p:blipFill rotWithShape="1">
          <a:blip r:embed="rId2"/>
          <a:srcRect l="525" t="4828"/>
          <a:stretch/>
        </p:blipFill>
        <p:spPr>
          <a:xfrm>
            <a:off x="3842747" y="2847412"/>
            <a:ext cx="5159128" cy="2034347"/>
          </a:xfrm>
          <a:prstGeom prst="rect">
            <a:avLst/>
          </a:prstGeom>
        </p:spPr>
      </p:pic>
      <p:sp>
        <p:nvSpPr>
          <p:cNvPr id="9" name="Subtitle 1">
            <a:extLst>
              <a:ext uri="{FF2B5EF4-FFF2-40B4-BE49-F238E27FC236}">
                <a16:creationId xmlns:a16="http://schemas.microsoft.com/office/drawing/2014/main" id="{2C6BF856-2B0A-ABD5-0D22-7D608D705D59}"/>
              </a:ext>
            </a:extLst>
          </p:cNvPr>
          <p:cNvSpPr txBox="1">
            <a:spLocks/>
          </p:cNvSpPr>
          <p:nvPr/>
        </p:nvSpPr>
        <p:spPr>
          <a:xfrm>
            <a:off x="296623" y="2796098"/>
            <a:ext cx="3546123" cy="2122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a:buClr>
                <a:srgbClr val="000000"/>
              </a:buClr>
              <a:buSzPct val="100000"/>
              <a:buFont typeface="Arial" panose="020B0604020202020204" pitchFamily="34" charset="0"/>
              <a:buChar char="•"/>
            </a:pPr>
            <a:r>
              <a:rPr lang="en-SG" dirty="0">
                <a:solidFill>
                  <a:srgbClr val="000000"/>
                </a:solidFill>
              </a:rPr>
              <a:t>West (35.3k) and North (34.7k) regions have the two highest median </a:t>
            </a:r>
            <a:r>
              <a:rPr lang="en-SG" b="1" u="sng" dirty="0">
                <a:solidFill>
                  <a:srgbClr val="000000"/>
                </a:solidFill>
              </a:rPr>
              <a:t>train tap-out</a:t>
            </a:r>
            <a:r>
              <a:rPr lang="en-SG" dirty="0">
                <a:solidFill>
                  <a:srgbClr val="000000"/>
                </a:solidFill>
              </a:rPr>
              <a:t> volumes, while Central (27k) has the lowest</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West region by far has the biggest fence/ outliers, due to Jurong East MRT being one of the busiest MRT stations in peak hours</a:t>
            </a: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Tree>
    <p:extLst>
      <p:ext uri="{BB962C8B-B14F-4D97-AF65-F5344CB8AC3E}">
        <p14:creationId xmlns:p14="http://schemas.microsoft.com/office/powerpoint/2010/main" val="2741751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DFC72D-CE33-F424-F16A-2D52133F5652}"/>
              </a:ext>
            </a:extLst>
          </p:cNvPr>
          <p:cNvSpPr>
            <a:spLocks noGrp="1"/>
          </p:cNvSpPr>
          <p:nvPr>
            <p:ph type="subTitle" idx="1"/>
          </p:nvPr>
        </p:nvSpPr>
        <p:spPr>
          <a:xfrm>
            <a:off x="184174" y="1213449"/>
            <a:ext cx="3639681" cy="3241848"/>
          </a:xfrm>
        </p:spPr>
        <p:txBody>
          <a:bodyPr/>
          <a:lstStyle/>
          <a:p>
            <a:pPr>
              <a:buClr>
                <a:srgbClr val="000000"/>
              </a:buClr>
              <a:buSzPct val="100000"/>
              <a:buFont typeface="Arial" panose="020B0604020202020204" pitchFamily="34" charset="0"/>
              <a:buChar char="•"/>
            </a:pPr>
            <a:r>
              <a:rPr lang="en-SG" dirty="0">
                <a:solidFill>
                  <a:srgbClr val="000000"/>
                </a:solidFill>
              </a:rPr>
              <a:t>SBS is the largest bus operator in Singapore</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The biggest bus category is Trunk, as they are the backbone of the public bus network, bringing people across town</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The second biggest is Feeder, as they facilitate movement around neighbourhoods and estates</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Little express, </a:t>
            </a:r>
            <a:r>
              <a:rPr lang="en-SG" dirty="0" err="1">
                <a:solidFill>
                  <a:srgbClr val="000000"/>
                </a:solidFill>
              </a:rPr>
              <a:t>townlink</a:t>
            </a:r>
            <a:r>
              <a:rPr lang="en-SG" dirty="0">
                <a:solidFill>
                  <a:srgbClr val="000000"/>
                </a:solidFill>
              </a:rPr>
              <a:t> and industrial bus services</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Histogram shows that most buses have around 20 to 30 stops, with as little as 4 stops to as many as 105</a:t>
            </a: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a:xfrm>
            <a:off x="625300" y="300700"/>
            <a:ext cx="7704000" cy="707700"/>
          </a:xfrm>
        </p:spPr>
        <p:txBody>
          <a:bodyPr/>
          <a:lstStyle/>
          <a:p>
            <a:r>
              <a:rPr lang="en-SG" dirty="0">
                <a:solidFill>
                  <a:srgbClr val="000000"/>
                </a:solidFill>
              </a:rPr>
              <a:t>Data Analysis (bus efficiency)</a:t>
            </a:r>
          </a:p>
        </p:txBody>
      </p:sp>
      <p:sp>
        <p:nvSpPr>
          <p:cNvPr id="7" name="Subtitle 1">
            <a:extLst>
              <a:ext uri="{FF2B5EF4-FFF2-40B4-BE49-F238E27FC236}">
                <a16:creationId xmlns:a16="http://schemas.microsoft.com/office/drawing/2014/main" id="{DC23BD98-21BD-18AE-5BBB-05057E870AB4}"/>
              </a:ext>
            </a:extLst>
          </p:cNvPr>
          <p:cNvSpPr txBox="1">
            <a:spLocks/>
          </p:cNvSpPr>
          <p:nvPr/>
        </p:nvSpPr>
        <p:spPr>
          <a:xfrm>
            <a:off x="3752064" y="4758368"/>
            <a:ext cx="5207762" cy="244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114300" indent="0">
              <a:buSzPct val="100000"/>
            </a:pPr>
            <a:r>
              <a:rPr lang="en-SG" sz="900" dirty="0">
                <a:hlinkClick r:id="rId2"/>
              </a:rPr>
              <a:t>https://www.lta.gov.sg/content/ltagov/en/getting_around/public_transport/bus_network.html</a:t>
            </a:r>
            <a:r>
              <a:rPr lang="en-SG" sz="900" dirty="0"/>
              <a:t> </a:t>
            </a: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pic>
        <p:nvPicPr>
          <p:cNvPr id="8" name="Picture 7">
            <a:extLst>
              <a:ext uri="{FF2B5EF4-FFF2-40B4-BE49-F238E27FC236}">
                <a16:creationId xmlns:a16="http://schemas.microsoft.com/office/drawing/2014/main" id="{81D75D30-57EA-E02B-8D47-BFBC69CDC50A}"/>
              </a:ext>
            </a:extLst>
          </p:cNvPr>
          <p:cNvPicPr>
            <a:picLocks noChangeAspect="1"/>
          </p:cNvPicPr>
          <p:nvPr/>
        </p:nvPicPr>
        <p:blipFill>
          <a:blip r:embed="rId3"/>
          <a:stretch>
            <a:fillRect/>
          </a:stretch>
        </p:blipFill>
        <p:spPr>
          <a:xfrm>
            <a:off x="3801671" y="1163900"/>
            <a:ext cx="5207762" cy="3590103"/>
          </a:xfrm>
          <a:prstGeom prst="rect">
            <a:avLst/>
          </a:prstGeom>
        </p:spPr>
      </p:pic>
    </p:spTree>
    <p:extLst>
      <p:ext uri="{BB962C8B-B14F-4D97-AF65-F5344CB8AC3E}">
        <p14:creationId xmlns:p14="http://schemas.microsoft.com/office/powerpoint/2010/main" val="215755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DFC72D-CE33-F424-F16A-2D52133F5652}"/>
              </a:ext>
            </a:extLst>
          </p:cNvPr>
          <p:cNvSpPr>
            <a:spLocks noGrp="1"/>
          </p:cNvSpPr>
          <p:nvPr>
            <p:ph type="subTitle" idx="1"/>
          </p:nvPr>
        </p:nvSpPr>
        <p:spPr>
          <a:xfrm>
            <a:off x="161990" y="1088331"/>
            <a:ext cx="3639681" cy="3670035"/>
          </a:xfrm>
        </p:spPr>
        <p:txBody>
          <a:bodyPr/>
          <a:lstStyle/>
          <a:p>
            <a:pPr>
              <a:buClr>
                <a:srgbClr val="000000"/>
              </a:buClr>
              <a:buSzPct val="100000"/>
              <a:buFont typeface="Arial" panose="020B0604020202020204" pitchFamily="34" charset="0"/>
              <a:buChar char="•"/>
            </a:pPr>
            <a:r>
              <a:rPr lang="en-SG" dirty="0">
                <a:solidFill>
                  <a:srgbClr val="000000"/>
                </a:solidFill>
              </a:rPr>
              <a:t>Both </a:t>
            </a:r>
            <a:r>
              <a:rPr lang="en-SG" dirty="0" err="1">
                <a:solidFill>
                  <a:srgbClr val="000000"/>
                </a:solidFill>
              </a:rPr>
              <a:t>townlink</a:t>
            </a:r>
            <a:r>
              <a:rPr lang="en-SG" dirty="0">
                <a:solidFill>
                  <a:srgbClr val="000000"/>
                </a:solidFill>
              </a:rPr>
              <a:t> and industrial buses have normal distribution due to small number of bus services and similar distances travelled</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Shape of distributions are wide around the median (white dot) for </a:t>
            </a:r>
            <a:r>
              <a:rPr lang="en-SG" b="1" u="sng" dirty="0">
                <a:solidFill>
                  <a:srgbClr val="000000"/>
                </a:solidFill>
              </a:rPr>
              <a:t>feeder and trunk </a:t>
            </a:r>
            <a:r>
              <a:rPr lang="en-SG" dirty="0">
                <a:solidFill>
                  <a:srgbClr val="000000"/>
                </a:solidFill>
              </a:rPr>
              <a:t>bus services, indicating most of the different buses with different operators travel about the same distance</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SMRT Trunk bus services have a narrower distribution, with higher distances travelled for some buses</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Express bus services has the most distance travelled, as they </a:t>
            </a:r>
            <a:r>
              <a:rPr lang="en-US" dirty="0">
                <a:solidFill>
                  <a:srgbClr val="000000"/>
                </a:solidFill>
              </a:rPr>
              <a:t>skip bus stops or travel by expressways, saving commuting time. SBS and GAS have a thin plot, indicating a very narrow distribution, being skewed to right</a:t>
            </a:r>
            <a:endParaRPr lang="en-SG" dirty="0">
              <a:solidFill>
                <a:srgbClr val="000000"/>
              </a:solidFill>
            </a:endParaRP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a:xfrm>
            <a:off x="625300" y="300700"/>
            <a:ext cx="7704000" cy="707700"/>
          </a:xfrm>
        </p:spPr>
        <p:txBody>
          <a:bodyPr/>
          <a:lstStyle/>
          <a:p>
            <a:r>
              <a:rPr lang="en-SG" dirty="0">
                <a:solidFill>
                  <a:srgbClr val="000000"/>
                </a:solidFill>
              </a:rPr>
              <a:t>Data Analysis (bus efficiency)</a:t>
            </a:r>
          </a:p>
        </p:txBody>
      </p:sp>
      <p:sp>
        <p:nvSpPr>
          <p:cNvPr id="7" name="Subtitle 1">
            <a:extLst>
              <a:ext uri="{FF2B5EF4-FFF2-40B4-BE49-F238E27FC236}">
                <a16:creationId xmlns:a16="http://schemas.microsoft.com/office/drawing/2014/main" id="{DC23BD98-21BD-18AE-5BBB-05057E870AB4}"/>
              </a:ext>
            </a:extLst>
          </p:cNvPr>
          <p:cNvSpPr txBox="1">
            <a:spLocks/>
          </p:cNvSpPr>
          <p:nvPr/>
        </p:nvSpPr>
        <p:spPr>
          <a:xfrm>
            <a:off x="5951157" y="4720343"/>
            <a:ext cx="3105936" cy="244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114300" indent="0">
              <a:buSzPct val="100000"/>
            </a:pPr>
            <a:r>
              <a:rPr lang="en-SG" sz="900" dirty="0">
                <a:hlinkClick r:id="rId2"/>
              </a:rPr>
              <a:t>https://landtransportguru.net/express-bus-services/</a:t>
            </a:r>
            <a:r>
              <a:rPr lang="en-SG" sz="900" dirty="0"/>
              <a:t> </a:t>
            </a: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pic>
        <p:nvPicPr>
          <p:cNvPr id="5" name="Picture 4">
            <a:extLst>
              <a:ext uri="{FF2B5EF4-FFF2-40B4-BE49-F238E27FC236}">
                <a16:creationId xmlns:a16="http://schemas.microsoft.com/office/drawing/2014/main" id="{1BD00235-4F50-EDB2-70B6-F4D13E9D0C99}"/>
              </a:ext>
            </a:extLst>
          </p:cNvPr>
          <p:cNvPicPr>
            <a:picLocks noChangeAspect="1"/>
          </p:cNvPicPr>
          <p:nvPr/>
        </p:nvPicPr>
        <p:blipFill>
          <a:blip r:embed="rId3"/>
          <a:stretch>
            <a:fillRect/>
          </a:stretch>
        </p:blipFill>
        <p:spPr>
          <a:xfrm>
            <a:off x="3801671" y="1088332"/>
            <a:ext cx="5207762" cy="3590103"/>
          </a:xfrm>
          <a:prstGeom prst="rect">
            <a:avLst/>
          </a:prstGeom>
        </p:spPr>
      </p:pic>
    </p:spTree>
    <p:extLst>
      <p:ext uri="{BB962C8B-B14F-4D97-AF65-F5344CB8AC3E}">
        <p14:creationId xmlns:p14="http://schemas.microsoft.com/office/powerpoint/2010/main" val="148492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DFC72D-CE33-F424-F16A-2D52133F5652}"/>
              </a:ext>
            </a:extLst>
          </p:cNvPr>
          <p:cNvSpPr>
            <a:spLocks noGrp="1"/>
          </p:cNvSpPr>
          <p:nvPr>
            <p:ph type="subTitle" idx="1"/>
          </p:nvPr>
        </p:nvSpPr>
        <p:spPr>
          <a:xfrm>
            <a:off x="264009" y="1181317"/>
            <a:ext cx="4713398" cy="2780866"/>
          </a:xfrm>
        </p:spPr>
        <p:txBody>
          <a:bodyPr/>
          <a:lstStyle/>
          <a:p>
            <a:pPr>
              <a:buClr>
                <a:srgbClr val="000000"/>
              </a:buClr>
              <a:buSzPct val="100000"/>
              <a:buFont typeface="Arial" panose="020B0604020202020204" pitchFamily="34" charset="0"/>
              <a:buChar char="•"/>
            </a:pPr>
            <a:r>
              <a:rPr lang="en-SG" dirty="0">
                <a:solidFill>
                  <a:srgbClr val="000000"/>
                </a:solidFill>
              </a:rPr>
              <a:t>Bus frequencies for peak hours in both AM (0630-0830) and PM (1700-1900) are around 5 to 15 minutes</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Bus frequencies for off-peak hours in both AM (0831-1659) and PM(after 1900) are around 10 to 20 minutes</a:t>
            </a:r>
          </a:p>
          <a:p>
            <a:pPr>
              <a:buClr>
                <a:srgbClr val="000000"/>
              </a:buClr>
              <a:buSzPct val="100000"/>
              <a:buFont typeface="Arial" panose="020B0604020202020204" pitchFamily="34" charset="0"/>
              <a:buChar char="•"/>
            </a:pPr>
            <a:endParaRPr lang="en-SG" dirty="0">
              <a:solidFill>
                <a:srgbClr val="000000"/>
              </a:solidFill>
            </a:endParaRPr>
          </a:p>
          <a:p>
            <a:pPr>
              <a:buClr>
                <a:srgbClr val="000000"/>
              </a:buClr>
              <a:buSzPct val="100000"/>
              <a:buFont typeface="Arial" panose="020B0604020202020204" pitchFamily="34" charset="0"/>
              <a:buChar char="•"/>
            </a:pPr>
            <a:r>
              <a:rPr lang="en-SG" dirty="0">
                <a:solidFill>
                  <a:srgbClr val="000000"/>
                </a:solidFill>
              </a:rPr>
              <a:t>Generally, the bus frequencies during off-peak hours are lower than peak hours since there is a larger volume of people taking public transport during peak hours </a:t>
            </a:r>
            <a:r>
              <a:rPr lang="en-SG" dirty="0">
                <a:solidFill>
                  <a:srgbClr val="000000"/>
                </a:solidFill>
                <a:sym typeface="Wingdings" panose="05000000000000000000" pitchFamily="2" charset="2"/>
              </a:rPr>
              <a:t> more buses are needed</a:t>
            </a:r>
          </a:p>
          <a:p>
            <a:pPr>
              <a:buClr>
                <a:srgbClr val="000000"/>
              </a:buClr>
              <a:buSzPct val="100000"/>
              <a:buFont typeface="Arial" panose="020B0604020202020204" pitchFamily="34" charset="0"/>
              <a:buChar char="•"/>
            </a:pPr>
            <a:endParaRPr lang="en-SG" dirty="0">
              <a:solidFill>
                <a:srgbClr val="000000"/>
              </a:solidFill>
              <a:sym typeface="Wingdings" panose="05000000000000000000" pitchFamily="2" charset="2"/>
            </a:endParaRPr>
          </a:p>
          <a:p>
            <a:pPr>
              <a:buClr>
                <a:srgbClr val="000000"/>
              </a:buClr>
              <a:buSzPct val="100000"/>
              <a:buFont typeface="Arial" panose="020B0604020202020204" pitchFamily="34" charset="0"/>
              <a:buChar char="•"/>
            </a:pPr>
            <a:r>
              <a:rPr lang="en-SG" dirty="0">
                <a:solidFill>
                  <a:srgbClr val="000000"/>
                </a:solidFill>
                <a:sym typeface="Wingdings" panose="05000000000000000000" pitchFamily="2" charset="2"/>
              </a:rPr>
              <a:t>There are some buses operated by SBS and SMRT that have much lower frequency  bus service is not used as much as other bus services by passengers</a:t>
            </a:r>
          </a:p>
          <a:p>
            <a:pPr>
              <a:buClr>
                <a:srgbClr val="000000"/>
              </a:buClr>
              <a:buSzPct val="100000"/>
              <a:buFont typeface="Arial" panose="020B0604020202020204" pitchFamily="34" charset="0"/>
              <a:buChar char="•"/>
            </a:pPr>
            <a:endParaRPr lang="en-SG" dirty="0">
              <a:solidFill>
                <a:srgbClr val="000000"/>
              </a:solidFill>
              <a:sym typeface="Wingdings" panose="05000000000000000000" pitchFamily="2" charset="2"/>
            </a:endParaRPr>
          </a:p>
          <a:p>
            <a:pPr>
              <a:buClr>
                <a:srgbClr val="000000"/>
              </a:buClr>
              <a:buSzPct val="100000"/>
              <a:buFont typeface="Arial" panose="020B0604020202020204" pitchFamily="34" charset="0"/>
              <a:buChar char="•"/>
            </a:pPr>
            <a:r>
              <a:rPr lang="en-SG" dirty="0">
                <a:solidFill>
                  <a:srgbClr val="000000"/>
                </a:solidFill>
                <a:sym typeface="Wingdings" panose="05000000000000000000" pitchFamily="2" charset="2"/>
              </a:rPr>
              <a:t>Some buses have either 0 frequency in minutes  meaning that they do not operate at those timings</a:t>
            </a:r>
          </a:p>
          <a:p>
            <a:pPr marL="114300" indent="0">
              <a:buSzPct val="100000"/>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a:xfrm>
            <a:off x="625300" y="300700"/>
            <a:ext cx="7704000" cy="707700"/>
          </a:xfrm>
        </p:spPr>
        <p:txBody>
          <a:bodyPr/>
          <a:lstStyle/>
          <a:p>
            <a:r>
              <a:rPr lang="en-SG" dirty="0">
                <a:solidFill>
                  <a:srgbClr val="000000"/>
                </a:solidFill>
              </a:rPr>
              <a:t>Data Analysis (bus efficiency)</a:t>
            </a:r>
          </a:p>
        </p:txBody>
      </p:sp>
      <p:pic>
        <p:nvPicPr>
          <p:cNvPr id="6" name="Picture 5">
            <a:extLst>
              <a:ext uri="{FF2B5EF4-FFF2-40B4-BE49-F238E27FC236}">
                <a16:creationId xmlns:a16="http://schemas.microsoft.com/office/drawing/2014/main" id="{78C62233-5B55-F85C-0A5B-BCE8C9FEA4DD}"/>
              </a:ext>
            </a:extLst>
          </p:cNvPr>
          <p:cNvPicPr>
            <a:picLocks noChangeAspect="1"/>
          </p:cNvPicPr>
          <p:nvPr/>
        </p:nvPicPr>
        <p:blipFill>
          <a:blip r:embed="rId3"/>
          <a:stretch>
            <a:fillRect/>
          </a:stretch>
        </p:blipFill>
        <p:spPr>
          <a:xfrm>
            <a:off x="5238124" y="978910"/>
            <a:ext cx="3743886" cy="3779457"/>
          </a:xfrm>
          <a:prstGeom prst="rect">
            <a:avLst/>
          </a:prstGeom>
        </p:spPr>
      </p:pic>
    </p:spTree>
    <p:extLst>
      <p:ext uri="{BB962C8B-B14F-4D97-AF65-F5344CB8AC3E}">
        <p14:creationId xmlns:p14="http://schemas.microsoft.com/office/powerpoint/2010/main" val="653825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DFC72D-CE33-F424-F16A-2D52133F5652}"/>
              </a:ext>
            </a:extLst>
          </p:cNvPr>
          <p:cNvSpPr>
            <a:spLocks noGrp="1"/>
          </p:cNvSpPr>
          <p:nvPr>
            <p:ph type="subTitle" idx="1"/>
          </p:nvPr>
        </p:nvSpPr>
        <p:spPr>
          <a:xfrm>
            <a:off x="177104" y="1088331"/>
            <a:ext cx="4713398" cy="3670035"/>
          </a:xfrm>
        </p:spPr>
        <p:txBody>
          <a:bodyPr/>
          <a:lstStyle/>
          <a:p>
            <a:pPr marL="285750" indent="-171450">
              <a:buClr>
                <a:srgbClr val="000000"/>
              </a:buClr>
              <a:buSzPct val="100000"/>
              <a:buFont typeface="Arial" panose="020B0604020202020204" pitchFamily="34" charset="0"/>
              <a:buChar char="•"/>
            </a:pPr>
            <a:r>
              <a:rPr lang="en-SG" dirty="0">
                <a:solidFill>
                  <a:srgbClr val="000000"/>
                </a:solidFill>
                <a:sym typeface="Wingdings" panose="05000000000000000000" pitchFamily="2" charset="2"/>
              </a:rPr>
              <a:t>There are a few bus frequencies that are very low, by Go Ahead Singapore (GAS) during off-peak hours. One of them is Bus 3A</a:t>
            </a:r>
          </a:p>
          <a:p>
            <a:pPr marL="285750" indent="-171450">
              <a:buClr>
                <a:srgbClr val="000000"/>
              </a:buClr>
              <a:buSzPct val="100000"/>
              <a:buFont typeface="Arial" panose="020B0604020202020204" pitchFamily="34" charset="0"/>
              <a:buChar char="•"/>
            </a:pPr>
            <a:endParaRPr lang="en-SG" dirty="0">
              <a:solidFill>
                <a:srgbClr val="000000"/>
              </a:solidFill>
              <a:sym typeface="Wingdings" panose="05000000000000000000" pitchFamily="2" charset="2"/>
            </a:endParaRPr>
          </a:p>
          <a:p>
            <a:pPr marL="285750" indent="-171450">
              <a:buClr>
                <a:srgbClr val="000000"/>
              </a:buClr>
              <a:buSzPct val="100000"/>
              <a:buFont typeface="Arial" panose="020B0604020202020204" pitchFamily="34" charset="0"/>
              <a:buChar char="•"/>
            </a:pPr>
            <a:r>
              <a:rPr lang="en-SG" dirty="0">
                <a:solidFill>
                  <a:srgbClr val="000000"/>
                </a:solidFill>
                <a:sym typeface="Wingdings" panose="05000000000000000000" pitchFamily="2" charset="2"/>
              </a:rPr>
              <a:t>However, Bus 3A only operates at certain times, resulting in this very low frequency</a:t>
            </a:r>
            <a:endParaRPr lang="en-SG" dirty="0">
              <a:solidFill>
                <a:srgbClr val="000000"/>
              </a:solidFill>
            </a:endParaRP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a:xfrm>
            <a:off x="625300" y="300700"/>
            <a:ext cx="7704000" cy="707700"/>
          </a:xfrm>
        </p:spPr>
        <p:txBody>
          <a:bodyPr/>
          <a:lstStyle/>
          <a:p>
            <a:r>
              <a:rPr lang="en-SG" dirty="0">
                <a:solidFill>
                  <a:srgbClr val="000000"/>
                </a:solidFill>
              </a:rPr>
              <a:t>Data Analysis (bus efficiency)</a:t>
            </a:r>
          </a:p>
        </p:txBody>
      </p:sp>
      <p:sp>
        <p:nvSpPr>
          <p:cNvPr id="7" name="Subtitle 1">
            <a:extLst>
              <a:ext uri="{FF2B5EF4-FFF2-40B4-BE49-F238E27FC236}">
                <a16:creationId xmlns:a16="http://schemas.microsoft.com/office/drawing/2014/main" id="{DC23BD98-21BD-18AE-5BBB-05057E870AB4}"/>
              </a:ext>
            </a:extLst>
          </p:cNvPr>
          <p:cNvSpPr txBox="1">
            <a:spLocks/>
          </p:cNvSpPr>
          <p:nvPr/>
        </p:nvSpPr>
        <p:spPr>
          <a:xfrm>
            <a:off x="6699790" y="4758366"/>
            <a:ext cx="2267106" cy="244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114300" indent="0">
              <a:buSzPct val="100000"/>
            </a:pPr>
            <a:r>
              <a:rPr lang="en-SG" sz="900" dirty="0"/>
              <a:t>https://landtransportguru.net/bus3a/</a:t>
            </a: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pic>
        <p:nvPicPr>
          <p:cNvPr id="6" name="Picture 5">
            <a:extLst>
              <a:ext uri="{FF2B5EF4-FFF2-40B4-BE49-F238E27FC236}">
                <a16:creationId xmlns:a16="http://schemas.microsoft.com/office/drawing/2014/main" id="{78C62233-5B55-F85C-0A5B-BCE8C9FEA4DD}"/>
              </a:ext>
            </a:extLst>
          </p:cNvPr>
          <p:cNvPicPr>
            <a:picLocks noChangeAspect="1"/>
          </p:cNvPicPr>
          <p:nvPr/>
        </p:nvPicPr>
        <p:blipFill>
          <a:blip r:embed="rId3"/>
          <a:stretch>
            <a:fillRect/>
          </a:stretch>
        </p:blipFill>
        <p:spPr>
          <a:xfrm>
            <a:off x="5238124" y="978910"/>
            <a:ext cx="3743886" cy="3779457"/>
          </a:xfrm>
          <a:prstGeom prst="rect">
            <a:avLst/>
          </a:prstGeom>
        </p:spPr>
      </p:pic>
      <p:pic>
        <p:nvPicPr>
          <p:cNvPr id="5" name="Picture 4">
            <a:extLst>
              <a:ext uri="{FF2B5EF4-FFF2-40B4-BE49-F238E27FC236}">
                <a16:creationId xmlns:a16="http://schemas.microsoft.com/office/drawing/2014/main" id="{742496B6-4C2D-5AE6-E883-961CBDB39AE6}"/>
              </a:ext>
            </a:extLst>
          </p:cNvPr>
          <p:cNvPicPr>
            <a:picLocks noChangeAspect="1"/>
          </p:cNvPicPr>
          <p:nvPr/>
        </p:nvPicPr>
        <p:blipFill>
          <a:blip r:embed="rId4"/>
          <a:stretch>
            <a:fillRect/>
          </a:stretch>
        </p:blipFill>
        <p:spPr>
          <a:xfrm>
            <a:off x="238991" y="2748419"/>
            <a:ext cx="4927993" cy="349857"/>
          </a:xfrm>
          <a:prstGeom prst="rect">
            <a:avLst/>
          </a:prstGeom>
        </p:spPr>
      </p:pic>
      <p:pic>
        <p:nvPicPr>
          <p:cNvPr id="11" name="Picture 10">
            <a:extLst>
              <a:ext uri="{FF2B5EF4-FFF2-40B4-BE49-F238E27FC236}">
                <a16:creationId xmlns:a16="http://schemas.microsoft.com/office/drawing/2014/main" id="{F2E99A13-50D0-6D7E-D0CF-72DB82F8FABE}"/>
              </a:ext>
            </a:extLst>
          </p:cNvPr>
          <p:cNvPicPr>
            <a:picLocks noChangeAspect="1"/>
          </p:cNvPicPr>
          <p:nvPr/>
        </p:nvPicPr>
        <p:blipFill>
          <a:blip r:embed="rId5"/>
          <a:stretch>
            <a:fillRect/>
          </a:stretch>
        </p:blipFill>
        <p:spPr>
          <a:xfrm>
            <a:off x="260095" y="3261397"/>
            <a:ext cx="4804218" cy="848802"/>
          </a:xfrm>
          <a:prstGeom prst="rect">
            <a:avLst/>
          </a:prstGeom>
        </p:spPr>
      </p:pic>
    </p:spTree>
    <p:extLst>
      <p:ext uri="{BB962C8B-B14F-4D97-AF65-F5344CB8AC3E}">
        <p14:creationId xmlns:p14="http://schemas.microsoft.com/office/powerpoint/2010/main" val="3901548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DFC72D-CE33-F424-F16A-2D52133F5652}"/>
              </a:ext>
            </a:extLst>
          </p:cNvPr>
          <p:cNvSpPr>
            <a:spLocks noGrp="1"/>
          </p:cNvSpPr>
          <p:nvPr>
            <p:ph type="subTitle" idx="1"/>
          </p:nvPr>
        </p:nvSpPr>
        <p:spPr>
          <a:xfrm>
            <a:off x="177104" y="1410814"/>
            <a:ext cx="3826524" cy="3127182"/>
          </a:xfrm>
        </p:spPr>
        <p:txBody>
          <a:bodyPr/>
          <a:lstStyle/>
          <a:p>
            <a:pPr marL="285750" indent="-171450">
              <a:buClr>
                <a:srgbClr val="000000"/>
              </a:buClr>
              <a:buSzPct val="100000"/>
              <a:buFont typeface="Arial" panose="020B0604020202020204" pitchFamily="34" charset="0"/>
              <a:buChar char="•"/>
            </a:pPr>
            <a:r>
              <a:rPr lang="en-SG" dirty="0">
                <a:solidFill>
                  <a:srgbClr val="000000"/>
                </a:solidFill>
                <a:sym typeface="Wingdings" panose="05000000000000000000" pitchFamily="2" charset="2"/>
              </a:rPr>
              <a:t>Scatter </a:t>
            </a:r>
            <a:r>
              <a:rPr lang="en-SG" dirty="0" err="1">
                <a:solidFill>
                  <a:srgbClr val="000000"/>
                </a:solidFill>
                <a:sym typeface="Wingdings" panose="05000000000000000000" pitchFamily="2" charset="2"/>
              </a:rPr>
              <a:t>mapbox</a:t>
            </a:r>
            <a:r>
              <a:rPr lang="en-SG" dirty="0">
                <a:solidFill>
                  <a:srgbClr val="000000"/>
                </a:solidFill>
                <a:sym typeface="Wingdings" panose="05000000000000000000" pitchFamily="2" charset="2"/>
              </a:rPr>
              <a:t> made with </a:t>
            </a:r>
            <a:r>
              <a:rPr lang="en-SG" dirty="0" err="1">
                <a:solidFill>
                  <a:srgbClr val="000000"/>
                </a:solidFill>
                <a:sym typeface="Wingdings" panose="05000000000000000000" pitchFamily="2" charset="2"/>
              </a:rPr>
              <a:t>plotly</a:t>
            </a:r>
            <a:r>
              <a:rPr lang="en-SG" dirty="0">
                <a:solidFill>
                  <a:srgbClr val="000000"/>
                </a:solidFill>
                <a:sym typeface="Wingdings" panose="05000000000000000000" pitchFamily="2" charset="2"/>
              </a:rPr>
              <a:t> express and python dash</a:t>
            </a:r>
          </a:p>
          <a:p>
            <a:pPr marL="285750" indent="-171450">
              <a:buClr>
                <a:srgbClr val="000000"/>
              </a:buClr>
              <a:buSzPct val="100000"/>
              <a:buFont typeface="Arial" panose="020B0604020202020204" pitchFamily="34" charset="0"/>
              <a:buChar char="•"/>
            </a:pPr>
            <a:endParaRPr lang="en-SG" dirty="0">
              <a:solidFill>
                <a:srgbClr val="000000"/>
              </a:solidFill>
              <a:sym typeface="Wingdings" panose="05000000000000000000" pitchFamily="2" charset="2"/>
            </a:endParaRPr>
          </a:p>
          <a:p>
            <a:pPr marL="285750" indent="-171450">
              <a:buClr>
                <a:srgbClr val="000000"/>
              </a:buClr>
              <a:buSzPct val="100000"/>
              <a:buFont typeface="Arial" panose="020B0604020202020204" pitchFamily="34" charset="0"/>
              <a:buChar char="•"/>
            </a:pPr>
            <a:r>
              <a:rPr lang="en-SG" dirty="0">
                <a:solidFill>
                  <a:srgbClr val="000000"/>
                </a:solidFill>
                <a:sym typeface="Wingdings" panose="05000000000000000000" pitchFamily="2" charset="2"/>
              </a:rPr>
              <a:t>Radio buttons to toggle between scatter </a:t>
            </a:r>
            <a:r>
              <a:rPr lang="en-SG" dirty="0" err="1">
                <a:solidFill>
                  <a:srgbClr val="000000"/>
                </a:solidFill>
                <a:sym typeface="Wingdings" panose="05000000000000000000" pitchFamily="2" charset="2"/>
              </a:rPr>
              <a:t>mapbox</a:t>
            </a:r>
            <a:r>
              <a:rPr lang="en-SG" dirty="0">
                <a:solidFill>
                  <a:srgbClr val="000000"/>
                </a:solidFill>
                <a:sym typeface="Wingdings" panose="05000000000000000000" pitchFamily="2" charset="2"/>
              </a:rPr>
              <a:t> and choropleth map</a:t>
            </a:r>
          </a:p>
          <a:p>
            <a:pPr marL="285750" indent="-171450">
              <a:buClr>
                <a:srgbClr val="000000"/>
              </a:buClr>
              <a:buSzPct val="100000"/>
              <a:buFont typeface="Arial" panose="020B0604020202020204" pitchFamily="34" charset="0"/>
              <a:buChar char="•"/>
            </a:pPr>
            <a:endParaRPr lang="en-SG" dirty="0">
              <a:solidFill>
                <a:srgbClr val="000000"/>
              </a:solidFill>
              <a:sym typeface="Wingdings" panose="05000000000000000000" pitchFamily="2" charset="2"/>
            </a:endParaRPr>
          </a:p>
          <a:p>
            <a:pPr marL="285750" indent="-171450">
              <a:buClr>
                <a:srgbClr val="000000"/>
              </a:buClr>
              <a:buSzPct val="100000"/>
              <a:buFont typeface="Arial" panose="020B0604020202020204" pitchFamily="34" charset="0"/>
              <a:buChar char="•"/>
            </a:pPr>
            <a:r>
              <a:rPr lang="en-SG" dirty="0">
                <a:solidFill>
                  <a:srgbClr val="000000"/>
                </a:solidFill>
                <a:sym typeface="Wingdings" panose="05000000000000000000" pitchFamily="2" charset="2"/>
              </a:rPr>
              <a:t>Choropleth </a:t>
            </a:r>
            <a:r>
              <a:rPr lang="en-SG" dirty="0" err="1">
                <a:solidFill>
                  <a:srgbClr val="000000"/>
                </a:solidFill>
                <a:sym typeface="Wingdings" panose="05000000000000000000" pitchFamily="2" charset="2"/>
              </a:rPr>
              <a:t>mapbox</a:t>
            </a:r>
            <a:r>
              <a:rPr lang="en-SG" dirty="0">
                <a:solidFill>
                  <a:srgbClr val="000000"/>
                </a:solidFill>
                <a:sym typeface="Wingdings" panose="05000000000000000000" pitchFamily="2" charset="2"/>
              </a:rPr>
              <a:t> shows that the region with the most bus stops is Central (1405), followed by West (1368)</a:t>
            </a:r>
          </a:p>
          <a:p>
            <a:pPr marL="285750" indent="-171450">
              <a:buClr>
                <a:srgbClr val="000000"/>
              </a:buClr>
              <a:buSzPct val="100000"/>
              <a:buFont typeface="Arial" panose="020B0604020202020204" pitchFamily="34" charset="0"/>
              <a:buChar char="•"/>
            </a:pPr>
            <a:endParaRPr lang="en-SG" dirty="0">
              <a:solidFill>
                <a:srgbClr val="000000"/>
              </a:solidFill>
              <a:sym typeface="Wingdings" panose="05000000000000000000" pitchFamily="2" charset="2"/>
            </a:endParaRPr>
          </a:p>
          <a:p>
            <a:pPr marL="285750" indent="-171450">
              <a:buClr>
                <a:srgbClr val="000000"/>
              </a:buClr>
              <a:buSzPct val="100000"/>
              <a:buFont typeface="Arial" panose="020B0604020202020204" pitchFamily="34" charset="0"/>
              <a:buChar char="•"/>
            </a:pPr>
            <a:r>
              <a:rPr lang="en-SG" dirty="0">
                <a:solidFill>
                  <a:srgbClr val="000000"/>
                </a:solidFill>
                <a:sym typeface="Wingdings" panose="05000000000000000000" pitchFamily="2" charset="2"/>
              </a:rPr>
              <a:t>North has the least with 660 bus stops</a:t>
            </a:r>
          </a:p>
          <a:p>
            <a:pPr marL="285750" indent="-171450">
              <a:buClr>
                <a:srgbClr val="000000"/>
              </a:buClr>
              <a:buSzPct val="100000"/>
              <a:buFont typeface="Arial" panose="020B0604020202020204" pitchFamily="34" charset="0"/>
              <a:buChar char="•"/>
            </a:pPr>
            <a:endParaRPr lang="en-SG" dirty="0">
              <a:solidFill>
                <a:srgbClr val="000000"/>
              </a:solidFill>
              <a:sym typeface="Wingdings" panose="05000000000000000000" pitchFamily="2" charset="2"/>
            </a:endParaRPr>
          </a:p>
          <a:p>
            <a:pPr marL="285750" indent="-171450">
              <a:buClr>
                <a:srgbClr val="000000"/>
              </a:buClr>
              <a:buSzPct val="100000"/>
              <a:buFont typeface="Arial" panose="020B0604020202020204" pitchFamily="34" charset="0"/>
              <a:buChar char="•"/>
            </a:pPr>
            <a:r>
              <a:rPr lang="en-SG" dirty="0">
                <a:solidFill>
                  <a:srgbClr val="000000"/>
                </a:solidFill>
                <a:sym typeface="Wingdings" panose="05000000000000000000" pitchFamily="2" charset="2"/>
              </a:rPr>
              <a:t>Scatter </a:t>
            </a:r>
            <a:r>
              <a:rPr lang="en-SG" dirty="0" err="1">
                <a:solidFill>
                  <a:srgbClr val="000000"/>
                </a:solidFill>
                <a:sym typeface="Wingdings" panose="05000000000000000000" pitchFamily="2" charset="2"/>
              </a:rPr>
              <a:t>mapbox</a:t>
            </a:r>
            <a:r>
              <a:rPr lang="en-SG" dirty="0">
                <a:solidFill>
                  <a:srgbClr val="000000"/>
                </a:solidFill>
                <a:sym typeface="Wingdings" panose="05000000000000000000" pitchFamily="2" charset="2"/>
              </a:rPr>
              <a:t> shows that bus stops are all around Singapore and easily accessible, which means bus stops are not a problem in hindering bus efficiency</a:t>
            </a:r>
            <a:endParaRPr lang="en-SG" dirty="0">
              <a:solidFill>
                <a:srgbClr val="000000"/>
              </a:solidFill>
            </a:endParaRP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a:xfrm>
            <a:off x="625300" y="300700"/>
            <a:ext cx="7704000" cy="707700"/>
          </a:xfrm>
        </p:spPr>
        <p:txBody>
          <a:bodyPr/>
          <a:lstStyle/>
          <a:p>
            <a:r>
              <a:rPr lang="en-SG" dirty="0">
                <a:solidFill>
                  <a:srgbClr val="000000"/>
                </a:solidFill>
              </a:rPr>
              <a:t>Data Analysis (bus efficiency)</a:t>
            </a:r>
          </a:p>
        </p:txBody>
      </p:sp>
      <p:grpSp>
        <p:nvGrpSpPr>
          <p:cNvPr id="10" name="Group 9">
            <a:extLst>
              <a:ext uri="{FF2B5EF4-FFF2-40B4-BE49-F238E27FC236}">
                <a16:creationId xmlns:a16="http://schemas.microsoft.com/office/drawing/2014/main" id="{68168747-3B3D-EED5-2984-AE8C333AB898}"/>
              </a:ext>
            </a:extLst>
          </p:cNvPr>
          <p:cNvGrpSpPr/>
          <p:nvPr/>
        </p:nvGrpSpPr>
        <p:grpSpPr>
          <a:xfrm>
            <a:off x="4003628" y="1008400"/>
            <a:ext cx="4713399" cy="3902073"/>
            <a:chOff x="4003628" y="1008400"/>
            <a:chExt cx="4713399" cy="3902073"/>
          </a:xfrm>
        </p:grpSpPr>
        <p:pic>
          <p:nvPicPr>
            <p:cNvPr id="8" name="Picture 7">
              <a:extLst>
                <a:ext uri="{FF2B5EF4-FFF2-40B4-BE49-F238E27FC236}">
                  <a16:creationId xmlns:a16="http://schemas.microsoft.com/office/drawing/2014/main" id="{EEEB0875-D1A9-006D-6D3F-5EFF716694D4}"/>
                </a:ext>
              </a:extLst>
            </p:cNvPr>
            <p:cNvPicPr>
              <a:picLocks noChangeAspect="1"/>
            </p:cNvPicPr>
            <p:nvPr/>
          </p:nvPicPr>
          <p:blipFill rotWithShape="1">
            <a:blip r:embed="rId3"/>
            <a:srcRect t="3894" b="5845"/>
            <a:stretch/>
          </p:blipFill>
          <p:spPr>
            <a:xfrm>
              <a:off x="4003628" y="1008400"/>
              <a:ext cx="4713399" cy="2658955"/>
            </a:xfrm>
            <a:prstGeom prst="rect">
              <a:avLst/>
            </a:prstGeom>
          </p:spPr>
        </p:pic>
        <p:pic>
          <p:nvPicPr>
            <p:cNvPr id="9" name="Picture 8">
              <a:extLst>
                <a:ext uri="{FF2B5EF4-FFF2-40B4-BE49-F238E27FC236}">
                  <a16:creationId xmlns:a16="http://schemas.microsoft.com/office/drawing/2014/main" id="{FDFF9369-F7A3-91CD-3B9F-A588BB8E3CF2}"/>
                </a:ext>
              </a:extLst>
            </p:cNvPr>
            <p:cNvPicPr>
              <a:picLocks noChangeAspect="1"/>
            </p:cNvPicPr>
            <p:nvPr/>
          </p:nvPicPr>
          <p:blipFill rotWithShape="1">
            <a:blip r:embed="rId4"/>
            <a:srcRect t="24536" b="26979"/>
            <a:stretch/>
          </p:blipFill>
          <p:spPr>
            <a:xfrm>
              <a:off x="4003628" y="3482169"/>
              <a:ext cx="4713399" cy="1428304"/>
            </a:xfrm>
            <a:prstGeom prst="rect">
              <a:avLst/>
            </a:prstGeom>
          </p:spPr>
        </p:pic>
      </p:grpSp>
    </p:spTree>
    <p:extLst>
      <p:ext uri="{BB962C8B-B14F-4D97-AF65-F5344CB8AC3E}">
        <p14:creationId xmlns:p14="http://schemas.microsoft.com/office/powerpoint/2010/main" val="2927557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a:xfrm>
            <a:off x="625300" y="300700"/>
            <a:ext cx="7704000" cy="707700"/>
          </a:xfrm>
        </p:spPr>
        <p:txBody>
          <a:bodyPr/>
          <a:lstStyle/>
          <a:p>
            <a:r>
              <a:rPr lang="en-SG" dirty="0">
                <a:solidFill>
                  <a:srgbClr val="000000"/>
                </a:solidFill>
              </a:rPr>
              <a:t>Conclusions and recommendations</a:t>
            </a:r>
          </a:p>
        </p:txBody>
      </p:sp>
      <p:sp>
        <p:nvSpPr>
          <p:cNvPr id="4" name="Subtitle 1">
            <a:extLst>
              <a:ext uri="{FF2B5EF4-FFF2-40B4-BE49-F238E27FC236}">
                <a16:creationId xmlns:a16="http://schemas.microsoft.com/office/drawing/2014/main" id="{176D966D-847C-589E-2553-FF98E56C0353}"/>
              </a:ext>
            </a:extLst>
          </p:cNvPr>
          <p:cNvSpPr txBox="1">
            <a:spLocks/>
          </p:cNvSpPr>
          <p:nvPr/>
        </p:nvSpPr>
        <p:spPr>
          <a:xfrm>
            <a:off x="625300" y="1261320"/>
            <a:ext cx="7672313" cy="3127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342900" indent="-228600">
              <a:buClr>
                <a:srgbClr val="000000"/>
              </a:buClr>
              <a:buSzPct val="100000"/>
              <a:buFont typeface="+mj-lt"/>
              <a:buAutoNum type="arabicPeriod"/>
            </a:pPr>
            <a:r>
              <a:rPr lang="en-US" dirty="0">
                <a:solidFill>
                  <a:srgbClr val="000000"/>
                </a:solidFill>
                <a:sym typeface="Wingdings" panose="05000000000000000000" pitchFamily="2" charset="2"/>
              </a:rPr>
              <a:t>As COVID-19 is becoming a part of life and Singapore coming back to normal, daily ridership volumes will start to rise again, maybe even higher than before. Buses should be deployed with higher frequencies at regions where the tap-in volumes are higher like the West and the North.</a:t>
            </a:r>
          </a:p>
          <a:p>
            <a:pPr marL="342900" indent="-228600">
              <a:buSzPct val="100000"/>
              <a:buFont typeface="+mj-lt"/>
              <a:buAutoNum type="arabicPeriod"/>
            </a:pPr>
            <a:endParaRPr lang="en-SG" dirty="0">
              <a:solidFill>
                <a:srgbClr val="000000"/>
              </a:solidFill>
              <a:sym typeface="Wingdings" panose="05000000000000000000" pitchFamily="2" charset="2"/>
            </a:endParaRPr>
          </a:p>
          <a:p>
            <a:pPr marL="342900" indent="-228600">
              <a:buClr>
                <a:srgbClr val="000000"/>
              </a:buClr>
              <a:buSzPct val="100000"/>
              <a:buFont typeface="+mj-lt"/>
              <a:buAutoNum type="arabicPeriod"/>
            </a:pPr>
            <a:r>
              <a:rPr lang="en-SG" dirty="0">
                <a:solidFill>
                  <a:srgbClr val="000000"/>
                </a:solidFill>
                <a:sym typeface="Wingdings" panose="05000000000000000000" pitchFamily="2" charset="2"/>
              </a:rPr>
              <a:t>Bus efficiency has improved over the years, however it is still left to be desired. Bus frequencies during peak hours of the day can still be improved, dispatching more buses to meet the passenger volumes. Since so many people take the bus and transfer to MRT vice versa, the government should look into having more buses of the Feeder category to make sure passengers can have a smooth travel experience.</a:t>
            </a:r>
          </a:p>
          <a:p>
            <a:pPr marL="342900" indent="-228600">
              <a:buSzPct val="100000"/>
              <a:buFont typeface="+mj-lt"/>
              <a:buAutoNum type="arabicPeriod"/>
            </a:pPr>
            <a:endParaRPr lang="en-SG" dirty="0">
              <a:solidFill>
                <a:srgbClr val="000000"/>
              </a:solidFill>
              <a:sym typeface="Wingdings" panose="05000000000000000000" pitchFamily="2" charset="2"/>
            </a:endParaRPr>
          </a:p>
          <a:p>
            <a:pPr marL="114300" indent="0">
              <a:buSzPct val="100000"/>
            </a:pPr>
            <a:r>
              <a:rPr lang="en-SG" dirty="0">
                <a:solidFill>
                  <a:srgbClr val="000000"/>
                </a:solidFill>
                <a:sym typeface="Wingdings" panose="05000000000000000000" pitchFamily="2" charset="2"/>
              </a:rPr>
              <a:t>This can align with LTA’s vision and mission</a:t>
            </a:r>
            <a:endParaRPr lang="en-SG" dirty="0">
              <a:solidFill>
                <a:srgbClr val="000000"/>
              </a:solidFill>
            </a:endParaRPr>
          </a:p>
          <a:p>
            <a:pPr>
              <a:buSzPct val="100000"/>
              <a:buFont typeface="Arial" panose="020B0604020202020204" pitchFamily="34" charset="0"/>
              <a:buChar char="•"/>
            </a:pPr>
            <a:endParaRPr lang="en-SG" dirty="0">
              <a:solidFill>
                <a:srgbClr val="000000"/>
              </a:solidFill>
            </a:endParaRPr>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SzPct val="100000"/>
              <a:buFont typeface="Arial" panose="020B0604020202020204" pitchFamily="34" charset="0"/>
              <a:buChar char="•"/>
            </a:pPr>
            <a:endParaRPr lang="en-SG" dirty="0"/>
          </a:p>
          <a:p>
            <a:pPr>
              <a:buFont typeface="Arial" panose="020B0604020202020204" pitchFamily="34" charset="0"/>
              <a:buChar char="•"/>
            </a:pPr>
            <a:endParaRPr lang="en-SG" dirty="0"/>
          </a:p>
        </p:txBody>
      </p:sp>
      <p:pic>
        <p:nvPicPr>
          <p:cNvPr id="9" name="Picture 8">
            <a:extLst>
              <a:ext uri="{FF2B5EF4-FFF2-40B4-BE49-F238E27FC236}">
                <a16:creationId xmlns:a16="http://schemas.microsoft.com/office/drawing/2014/main" id="{CC98C26C-4023-C10E-C3BF-27ECEE470F2E}"/>
              </a:ext>
            </a:extLst>
          </p:cNvPr>
          <p:cNvPicPr>
            <a:picLocks noChangeAspect="1"/>
          </p:cNvPicPr>
          <p:nvPr/>
        </p:nvPicPr>
        <p:blipFill>
          <a:blip r:embed="rId3"/>
          <a:stretch>
            <a:fillRect/>
          </a:stretch>
        </p:blipFill>
        <p:spPr>
          <a:xfrm>
            <a:off x="4216819" y="2915300"/>
            <a:ext cx="3905898" cy="1933760"/>
          </a:xfrm>
          <a:prstGeom prst="rect">
            <a:avLst/>
          </a:prstGeom>
        </p:spPr>
      </p:pic>
    </p:spTree>
    <p:extLst>
      <p:ext uri="{BB962C8B-B14F-4D97-AF65-F5344CB8AC3E}">
        <p14:creationId xmlns:p14="http://schemas.microsoft.com/office/powerpoint/2010/main" val="109732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0DC07-E25E-63B7-9944-8E7C82D2EC0B}"/>
              </a:ext>
            </a:extLst>
          </p:cNvPr>
          <p:cNvSpPr>
            <a:spLocks noGrp="1"/>
          </p:cNvSpPr>
          <p:nvPr>
            <p:ph type="title"/>
          </p:nvPr>
        </p:nvSpPr>
        <p:spPr>
          <a:xfrm>
            <a:off x="115244" y="1942066"/>
            <a:ext cx="8913511" cy="707700"/>
          </a:xfrm>
        </p:spPr>
        <p:txBody>
          <a:bodyPr/>
          <a:lstStyle/>
          <a:p>
            <a:pPr algn="ctr"/>
            <a:r>
              <a:rPr lang="en-SG" sz="7200" dirty="0">
                <a:solidFill>
                  <a:srgbClr val="000000"/>
                </a:solidFill>
              </a:rPr>
              <a:t>THANK YOU</a:t>
            </a:r>
            <a:endParaRPr lang="en-SG" sz="4800" dirty="0">
              <a:solidFill>
                <a:srgbClr val="000000"/>
              </a:solidFill>
            </a:endParaRPr>
          </a:p>
        </p:txBody>
      </p:sp>
    </p:spTree>
    <p:extLst>
      <p:ext uri="{BB962C8B-B14F-4D97-AF65-F5344CB8AC3E}">
        <p14:creationId xmlns:p14="http://schemas.microsoft.com/office/powerpoint/2010/main" val="262817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55037FD-BDF6-D2AF-1680-577CDECEA14E}"/>
              </a:ext>
            </a:extLst>
          </p:cNvPr>
          <p:cNvSpPr>
            <a:spLocks noGrp="1"/>
          </p:cNvSpPr>
          <p:nvPr>
            <p:ph type="subTitle" idx="1"/>
          </p:nvPr>
        </p:nvSpPr>
        <p:spPr/>
        <p:txBody>
          <a:bodyPr/>
          <a:lstStyle/>
          <a:p>
            <a:pPr>
              <a:buClr>
                <a:srgbClr val="000000"/>
              </a:buClr>
              <a:buSzPct val="100000"/>
              <a:buFont typeface="+mj-lt"/>
              <a:buAutoNum type="arabicPeriod"/>
            </a:pPr>
            <a:r>
              <a:rPr lang="en-SG" sz="1400" dirty="0" err="1">
                <a:solidFill>
                  <a:srgbClr val="000000"/>
                </a:solidFill>
              </a:rPr>
              <a:t>Analyze</a:t>
            </a:r>
            <a:r>
              <a:rPr lang="en-SG" sz="1400" dirty="0">
                <a:solidFill>
                  <a:srgbClr val="000000"/>
                </a:solidFill>
              </a:rPr>
              <a:t> Singapore public transport ridership patterns</a:t>
            </a:r>
          </a:p>
          <a:p>
            <a:pPr>
              <a:buClr>
                <a:srgbClr val="000000"/>
              </a:buClr>
              <a:buSzPct val="100000"/>
              <a:buFont typeface="+mj-lt"/>
              <a:buAutoNum type="arabicPeriod"/>
            </a:pPr>
            <a:endParaRPr lang="en-SG" sz="1400" dirty="0">
              <a:solidFill>
                <a:srgbClr val="000000"/>
              </a:solidFill>
            </a:endParaRPr>
          </a:p>
          <a:p>
            <a:pPr>
              <a:buClr>
                <a:srgbClr val="000000"/>
              </a:buClr>
              <a:buSzPct val="100000"/>
              <a:buFont typeface="+mj-lt"/>
              <a:buAutoNum type="arabicPeriod"/>
            </a:pPr>
            <a:r>
              <a:rPr lang="en-SG" sz="1400" dirty="0" err="1">
                <a:solidFill>
                  <a:srgbClr val="000000"/>
                </a:solidFill>
              </a:rPr>
              <a:t>Analyze</a:t>
            </a:r>
            <a:r>
              <a:rPr lang="en-SG" sz="1400" dirty="0">
                <a:solidFill>
                  <a:srgbClr val="000000"/>
                </a:solidFill>
              </a:rPr>
              <a:t> bus efficiency from its many factors (</a:t>
            </a:r>
            <a:r>
              <a:rPr lang="en-SG" sz="1400" dirty="0" err="1">
                <a:solidFill>
                  <a:srgbClr val="000000"/>
                </a:solidFill>
              </a:rPr>
              <a:t>freq</a:t>
            </a:r>
            <a:r>
              <a:rPr lang="en-SG" sz="1400" dirty="0">
                <a:solidFill>
                  <a:srgbClr val="000000"/>
                </a:solidFill>
              </a:rPr>
              <a:t>, distance, etc.)</a:t>
            </a:r>
          </a:p>
        </p:txBody>
      </p:sp>
      <p:sp>
        <p:nvSpPr>
          <p:cNvPr id="3" name="Title 2">
            <a:extLst>
              <a:ext uri="{FF2B5EF4-FFF2-40B4-BE49-F238E27FC236}">
                <a16:creationId xmlns:a16="http://schemas.microsoft.com/office/drawing/2014/main" id="{DD41617C-91CE-D1A5-140F-AF9C8D6E065F}"/>
              </a:ext>
            </a:extLst>
          </p:cNvPr>
          <p:cNvSpPr>
            <a:spLocks noGrp="1"/>
          </p:cNvSpPr>
          <p:nvPr>
            <p:ph type="title"/>
          </p:nvPr>
        </p:nvSpPr>
        <p:spPr/>
        <p:txBody>
          <a:bodyPr/>
          <a:lstStyle/>
          <a:p>
            <a:r>
              <a:rPr lang="en-SG" dirty="0">
                <a:solidFill>
                  <a:srgbClr val="000000"/>
                </a:solidFill>
              </a:rPr>
              <a:t>OBJECTIVES</a:t>
            </a:r>
          </a:p>
        </p:txBody>
      </p:sp>
      <p:pic>
        <p:nvPicPr>
          <p:cNvPr id="1026" name="Picture 2" descr="Passengers - Free people icons">
            <a:extLst>
              <a:ext uri="{FF2B5EF4-FFF2-40B4-BE49-F238E27FC236}">
                <a16:creationId xmlns:a16="http://schemas.microsoft.com/office/drawing/2014/main" id="{149730E0-181B-980A-C7E9-A99C65F5E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660" y="2620870"/>
            <a:ext cx="1728040" cy="1728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E40DFC2-D3D1-5892-DF05-CB00FBB32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622" y="2620870"/>
            <a:ext cx="1777160" cy="177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602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A60CE1-8896-3681-1A2C-3F0EE0882958}"/>
              </a:ext>
            </a:extLst>
          </p:cNvPr>
          <p:cNvSpPr>
            <a:spLocks noGrp="1"/>
          </p:cNvSpPr>
          <p:nvPr>
            <p:ph type="subTitle" idx="1"/>
          </p:nvPr>
        </p:nvSpPr>
        <p:spPr>
          <a:xfrm>
            <a:off x="621575" y="1228437"/>
            <a:ext cx="4356004" cy="3655200"/>
          </a:xfrm>
        </p:spPr>
        <p:txBody>
          <a:bodyPr anchor="t" anchorCtr="0"/>
          <a:lstStyle/>
          <a:p>
            <a:pPr marL="114300" indent="0">
              <a:buSzPct val="128000"/>
            </a:pPr>
            <a:r>
              <a:rPr lang="en-SG" sz="1400" dirty="0">
                <a:solidFill>
                  <a:srgbClr val="000000"/>
                </a:solidFill>
                <a:latin typeface="Overpass" panose="020B0604020202020204" charset="0"/>
                <a:sym typeface="Wingdings" panose="05000000000000000000" pitchFamily="2" charset="2"/>
              </a:rPr>
              <a:t>Provided dataset</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Contains detailed route information for all services in operation</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Contains fields like:</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Bus Number, Operator, Stop Code</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Stop Sequence</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Distance Travelled</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Arrival of first/last bus on weekday/weekend</a:t>
            </a: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114300" indent="0">
              <a:buSzPct val="128000"/>
            </a:pPr>
            <a:br>
              <a:rPr lang="en-SG" sz="1400" dirty="0">
                <a:latin typeface="Overpass" panose="020B0604020202020204" charset="0"/>
                <a:sym typeface="Wingdings" panose="05000000000000000000" pitchFamily="2" charset="2"/>
              </a:rPr>
            </a:br>
            <a:r>
              <a:rPr lang="en-SG" sz="1400" dirty="0">
                <a:latin typeface="Overpass" panose="020B0604020202020204" charset="0"/>
                <a:sym typeface="Wingdings" panose="05000000000000000000" pitchFamily="2" charset="2"/>
              </a:rPr>
              <a:t>	</a:t>
            </a:r>
          </a:p>
        </p:txBody>
      </p:sp>
      <p:sp>
        <p:nvSpPr>
          <p:cNvPr id="3" name="Title 2">
            <a:extLst>
              <a:ext uri="{FF2B5EF4-FFF2-40B4-BE49-F238E27FC236}">
                <a16:creationId xmlns:a16="http://schemas.microsoft.com/office/drawing/2014/main" id="{9FB9C46F-D2FD-0B3D-546C-767C70410513}"/>
              </a:ext>
            </a:extLst>
          </p:cNvPr>
          <p:cNvSpPr>
            <a:spLocks noGrp="1"/>
          </p:cNvSpPr>
          <p:nvPr>
            <p:ph type="title"/>
          </p:nvPr>
        </p:nvSpPr>
        <p:spPr/>
        <p:txBody>
          <a:bodyPr/>
          <a:lstStyle/>
          <a:p>
            <a:r>
              <a:rPr lang="en-SG" dirty="0">
                <a:solidFill>
                  <a:srgbClr val="000000"/>
                </a:solidFill>
              </a:rPr>
              <a:t>BUS ROUTES</a:t>
            </a:r>
          </a:p>
        </p:txBody>
      </p:sp>
      <p:pic>
        <p:nvPicPr>
          <p:cNvPr id="7" name="Picture 6" descr="Table&#10;&#10;Description automatically generated">
            <a:extLst>
              <a:ext uri="{FF2B5EF4-FFF2-40B4-BE49-F238E27FC236}">
                <a16:creationId xmlns:a16="http://schemas.microsoft.com/office/drawing/2014/main" id="{4B558FBF-811F-E113-CEDD-E6DB7D1C8EF5}"/>
              </a:ext>
            </a:extLst>
          </p:cNvPr>
          <p:cNvPicPr>
            <a:picLocks noChangeAspect="1"/>
          </p:cNvPicPr>
          <p:nvPr/>
        </p:nvPicPr>
        <p:blipFill>
          <a:blip r:embed="rId2"/>
          <a:stretch>
            <a:fillRect/>
          </a:stretch>
        </p:blipFill>
        <p:spPr>
          <a:xfrm>
            <a:off x="4977579" y="1228437"/>
            <a:ext cx="3767080" cy="3623398"/>
          </a:xfrm>
          <a:prstGeom prst="rect">
            <a:avLst/>
          </a:prstGeom>
        </p:spPr>
      </p:pic>
    </p:spTree>
    <p:extLst>
      <p:ext uri="{BB962C8B-B14F-4D97-AF65-F5344CB8AC3E}">
        <p14:creationId xmlns:p14="http://schemas.microsoft.com/office/powerpoint/2010/main" val="153086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A60CE1-8896-3681-1A2C-3F0EE0882958}"/>
              </a:ext>
            </a:extLst>
          </p:cNvPr>
          <p:cNvSpPr>
            <a:spLocks noGrp="1"/>
          </p:cNvSpPr>
          <p:nvPr>
            <p:ph type="subTitle" idx="1"/>
          </p:nvPr>
        </p:nvSpPr>
        <p:spPr>
          <a:xfrm>
            <a:off x="621575" y="1228437"/>
            <a:ext cx="4356004" cy="3655200"/>
          </a:xfrm>
        </p:spPr>
        <p:txBody>
          <a:bodyPr anchor="t" anchorCtr="0"/>
          <a:lstStyle/>
          <a:p>
            <a:pPr marL="114300" indent="0">
              <a:buSzPct val="128000"/>
            </a:pPr>
            <a:r>
              <a:rPr lang="en-SG" sz="1400" dirty="0">
                <a:solidFill>
                  <a:srgbClr val="000000"/>
                </a:solidFill>
                <a:latin typeface="Overpass" panose="020B0604020202020204" charset="0"/>
                <a:sym typeface="Wingdings" panose="05000000000000000000" pitchFamily="2" charset="2"/>
              </a:rPr>
              <a:t>Provided dataset</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Contains data on all buses currently in operation.</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Contains fields like:</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Bus Number, Operator, Category</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Origin/Destination bus stop</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Frequency of bus in peak/off-peak for AM</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Frequency of bus in peak/off-peak for PM</a:t>
            </a: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114300" indent="0">
              <a:buSzPct val="128000"/>
            </a:pPr>
            <a:br>
              <a:rPr lang="en-SG" sz="1400" dirty="0">
                <a:latin typeface="Overpass" panose="020B0604020202020204" charset="0"/>
                <a:sym typeface="Wingdings" panose="05000000000000000000" pitchFamily="2" charset="2"/>
              </a:rPr>
            </a:br>
            <a:r>
              <a:rPr lang="en-SG" sz="1400" dirty="0">
                <a:latin typeface="Overpass" panose="020B0604020202020204" charset="0"/>
                <a:sym typeface="Wingdings" panose="05000000000000000000" pitchFamily="2" charset="2"/>
              </a:rPr>
              <a:t>	</a:t>
            </a:r>
          </a:p>
        </p:txBody>
      </p:sp>
      <p:sp>
        <p:nvSpPr>
          <p:cNvPr id="3" name="Title 2">
            <a:extLst>
              <a:ext uri="{FF2B5EF4-FFF2-40B4-BE49-F238E27FC236}">
                <a16:creationId xmlns:a16="http://schemas.microsoft.com/office/drawing/2014/main" id="{9FB9C46F-D2FD-0B3D-546C-767C70410513}"/>
              </a:ext>
            </a:extLst>
          </p:cNvPr>
          <p:cNvSpPr>
            <a:spLocks noGrp="1"/>
          </p:cNvSpPr>
          <p:nvPr>
            <p:ph type="title"/>
          </p:nvPr>
        </p:nvSpPr>
        <p:spPr/>
        <p:txBody>
          <a:bodyPr/>
          <a:lstStyle/>
          <a:p>
            <a:r>
              <a:rPr lang="en-SG" dirty="0">
                <a:solidFill>
                  <a:srgbClr val="000000"/>
                </a:solidFill>
              </a:rPr>
              <a:t>BUS Services</a:t>
            </a:r>
          </a:p>
        </p:txBody>
      </p:sp>
      <p:pic>
        <p:nvPicPr>
          <p:cNvPr id="10" name="Picture 9" descr="Table&#10;&#10;Description automatically generated">
            <a:extLst>
              <a:ext uri="{FF2B5EF4-FFF2-40B4-BE49-F238E27FC236}">
                <a16:creationId xmlns:a16="http://schemas.microsoft.com/office/drawing/2014/main" id="{B7F21A21-2E18-288D-4807-09A3B3BBC05C}"/>
              </a:ext>
            </a:extLst>
          </p:cNvPr>
          <p:cNvPicPr>
            <a:picLocks noChangeAspect="1"/>
          </p:cNvPicPr>
          <p:nvPr/>
        </p:nvPicPr>
        <p:blipFill>
          <a:blip r:embed="rId2"/>
          <a:stretch>
            <a:fillRect/>
          </a:stretch>
        </p:blipFill>
        <p:spPr>
          <a:xfrm>
            <a:off x="4977579" y="1023513"/>
            <a:ext cx="3510184" cy="3703406"/>
          </a:xfrm>
          <a:prstGeom prst="rect">
            <a:avLst/>
          </a:prstGeom>
        </p:spPr>
      </p:pic>
    </p:spTree>
    <p:extLst>
      <p:ext uri="{BB962C8B-B14F-4D97-AF65-F5344CB8AC3E}">
        <p14:creationId xmlns:p14="http://schemas.microsoft.com/office/powerpoint/2010/main" val="4110640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A60CE1-8896-3681-1A2C-3F0EE0882958}"/>
              </a:ext>
            </a:extLst>
          </p:cNvPr>
          <p:cNvSpPr>
            <a:spLocks noGrp="1"/>
          </p:cNvSpPr>
          <p:nvPr>
            <p:ph type="subTitle" idx="1"/>
          </p:nvPr>
        </p:nvSpPr>
        <p:spPr>
          <a:xfrm>
            <a:off x="621575" y="1228437"/>
            <a:ext cx="4356004" cy="3655200"/>
          </a:xfrm>
        </p:spPr>
        <p:txBody>
          <a:bodyPr anchor="t" anchorCtr="0"/>
          <a:lstStyle/>
          <a:p>
            <a:pPr marL="114300" indent="0">
              <a:buSzPct val="128000"/>
            </a:pPr>
            <a:r>
              <a:rPr lang="en-SG" sz="1400" dirty="0">
                <a:solidFill>
                  <a:srgbClr val="000000"/>
                </a:solidFill>
                <a:latin typeface="Overpass" panose="020B0604020202020204" charset="0"/>
                <a:sym typeface="Wingdings" panose="05000000000000000000" pitchFamily="2" charset="2"/>
              </a:rPr>
              <a:t>Provided dataset</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Contains detailed information on all bus stops currently being serviced by buses</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Contains fields like:</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Bus stop code</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Road</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Bus stop name</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Coordinates of bus stop</a:t>
            </a: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114300" indent="0">
              <a:buSzPct val="128000"/>
            </a:pPr>
            <a:br>
              <a:rPr lang="en-SG" sz="1400" dirty="0">
                <a:latin typeface="Overpass" panose="020B0604020202020204" charset="0"/>
                <a:sym typeface="Wingdings" panose="05000000000000000000" pitchFamily="2" charset="2"/>
              </a:rPr>
            </a:br>
            <a:r>
              <a:rPr lang="en-SG" sz="1400" dirty="0">
                <a:latin typeface="Overpass" panose="020B0604020202020204" charset="0"/>
                <a:sym typeface="Wingdings" panose="05000000000000000000" pitchFamily="2" charset="2"/>
              </a:rPr>
              <a:t>	</a:t>
            </a:r>
          </a:p>
        </p:txBody>
      </p:sp>
      <p:sp>
        <p:nvSpPr>
          <p:cNvPr id="3" name="Title 2">
            <a:extLst>
              <a:ext uri="{FF2B5EF4-FFF2-40B4-BE49-F238E27FC236}">
                <a16:creationId xmlns:a16="http://schemas.microsoft.com/office/drawing/2014/main" id="{9FB9C46F-D2FD-0B3D-546C-767C70410513}"/>
              </a:ext>
            </a:extLst>
          </p:cNvPr>
          <p:cNvSpPr>
            <a:spLocks noGrp="1"/>
          </p:cNvSpPr>
          <p:nvPr>
            <p:ph type="title"/>
          </p:nvPr>
        </p:nvSpPr>
        <p:spPr/>
        <p:txBody>
          <a:bodyPr/>
          <a:lstStyle/>
          <a:p>
            <a:r>
              <a:rPr lang="en-SG" dirty="0">
                <a:solidFill>
                  <a:srgbClr val="000000"/>
                </a:solidFill>
              </a:rPr>
              <a:t>BUS stops</a:t>
            </a:r>
          </a:p>
        </p:txBody>
      </p:sp>
      <p:pic>
        <p:nvPicPr>
          <p:cNvPr id="5" name="Picture 4" descr="Table&#10;&#10;Description automatically generated">
            <a:extLst>
              <a:ext uri="{FF2B5EF4-FFF2-40B4-BE49-F238E27FC236}">
                <a16:creationId xmlns:a16="http://schemas.microsoft.com/office/drawing/2014/main" id="{B8001D42-C19C-A0D2-60F7-8499CE34588A}"/>
              </a:ext>
            </a:extLst>
          </p:cNvPr>
          <p:cNvPicPr>
            <a:picLocks noChangeAspect="1"/>
          </p:cNvPicPr>
          <p:nvPr/>
        </p:nvPicPr>
        <p:blipFill>
          <a:blip r:embed="rId2"/>
          <a:stretch>
            <a:fillRect/>
          </a:stretch>
        </p:blipFill>
        <p:spPr>
          <a:xfrm>
            <a:off x="4806267" y="1553756"/>
            <a:ext cx="3916618" cy="2035988"/>
          </a:xfrm>
          <a:prstGeom prst="rect">
            <a:avLst/>
          </a:prstGeom>
        </p:spPr>
      </p:pic>
    </p:spTree>
    <p:extLst>
      <p:ext uri="{BB962C8B-B14F-4D97-AF65-F5344CB8AC3E}">
        <p14:creationId xmlns:p14="http://schemas.microsoft.com/office/powerpoint/2010/main" val="146929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A60CE1-8896-3681-1A2C-3F0EE0882958}"/>
              </a:ext>
            </a:extLst>
          </p:cNvPr>
          <p:cNvSpPr>
            <a:spLocks noGrp="1"/>
          </p:cNvSpPr>
          <p:nvPr>
            <p:ph type="subTitle" idx="1"/>
          </p:nvPr>
        </p:nvSpPr>
        <p:spPr>
          <a:xfrm>
            <a:off x="621575" y="1228437"/>
            <a:ext cx="4356004" cy="3655200"/>
          </a:xfrm>
        </p:spPr>
        <p:txBody>
          <a:bodyPr anchor="t" anchorCtr="0"/>
          <a:lstStyle/>
          <a:p>
            <a:pPr marL="114300" indent="0">
              <a:buSzPct val="128000"/>
            </a:pPr>
            <a:r>
              <a:rPr lang="en-SG" sz="1400" dirty="0">
                <a:solidFill>
                  <a:srgbClr val="000000"/>
                </a:solidFill>
                <a:latin typeface="Overpass" panose="020B0604020202020204" charset="0"/>
                <a:sym typeface="Wingdings" panose="05000000000000000000" pitchFamily="2" charset="2"/>
              </a:rPr>
              <a:t>Contains data on the MRT stations in Singapore</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Contains fields like:</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Station Name, Number</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Geometry (</a:t>
            </a:r>
            <a:r>
              <a:rPr lang="en-SG" sz="1400" dirty="0" err="1">
                <a:solidFill>
                  <a:srgbClr val="000000"/>
                </a:solidFill>
                <a:latin typeface="Overpass" panose="020B0604020202020204" charset="0"/>
                <a:sym typeface="Wingdings" panose="05000000000000000000" pitchFamily="2" charset="2"/>
              </a:rPr>
              <a:t>lon,lat</a:t>
            </a:r>
            <a:r>
              <a:rPr lang="en-SG" sz="1400" dirty="0">
                <a:solidFill>
                  <a:srgbClr val="000000"/>
                </a:solidFill>
                <a:latin typeface="Overpass" panose="020B0604020202020204" charset="0"/>
                <a:sym typeface="Wingdings" panose="05000000000000000000" pitchFamily="2" charset="2"/>
              </a:rPr>
              <a:t>)</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Longitude and Latitude</a:t>
            </a: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114300" indent="0">
              <a:buSzPct val="128000"/>
            </a:pPr>
            <a:br>
              <a:rPr lang="en-SG" sz="1400" dirty="0">
                <a:latin typeface="Overpass" panose="020B0604020202020204" charset="0"/>
                <a:sym typeface="Wingdings" panose="05000000000000000000" pitchFamily="2" charset="2"/>
              </a:rPr>
            </a:br>
            <a:r>
              <a:rPr lang="en-SG" sz="1400" dirty="0">
                <a:latin typeface="Overpass" panose="020B0604020202020204" charset="0"/>
                <a:sym typeface="Wingdings" panose="05000000000000000000" pitchFamily="2" charset="2"/>
              </a:rPr>
              <a:t>	</a:t>
            </a:r>
          </a:p>
        </p:txBody>
      </p:sp>
      <p:sp>
        <p:nvSpPr>
          <p:cNvPr id="3" name="Title 2">
            <a:extLst>
              <a:ext uri="{FF2B5EF4-FFF2-40B4-BE49-F238E27FC236}">
                <a16:creationId xmlns:a16="http://schemas.microsoft.com/office/drawing/2014/main" id="{9FB9C46F-D2FD-0B3D-546C-767C70410513}"/>
              </a:ext>
            </a:extLst>
          </p:cNvPr>
          <p:cNvSpPr>
            <a:spLocks noGrp="1"/>
          </p:cNvSpPr>
          <p:nvPr>
            <p:ph type="title"/>
          </p:nvPr>
        </p:nvSpPr>
        <p:spPr/>
        <p:txBody>
          <a:bodyPr/>
          <a:lstStyle/>
          <a:p>
            <a:r>
              <a:rPr lang="en-SG" dirty="0">
                <a:solidFill>
                  <a:srgbClr val="000000"/>
                </a:solidFill>
              </a:rPr>
              <a:t>MRT stations</a:t>
            </a:r>
          </a:p>
        </p:txBody>
      </p:sp>
      <p:pic>
        <p:nvPicPr>
          <p:cNvPr id="6" name="Picture 5">
            <a:extLst>
              <a:ext uri="{FF2B5EF4-FFF2-40B4-BE49-F238E27FC236}">
                <a16:creationId xmlns:a16="http://schemas.microsoft.com/office/drawing/2014/main" id="{794DB0FE-A00A-D110-BE68-7FF191BEF63A}"/>
              </a:ext>
            </a:extLst>
          </p:cNvPr>
          <p:cNvPicPr>
            <a:picLocks noChangeAspect="1"/>
          </p:cNvPicPr>
          <p:nvPr/>
        </p:nvPicPr>
        <p:blipFill>
          <a:blip r:embed="rId2"/>
          <a:stretch>
            <a:fillRect/>
          </a:stretch>
        </p:blipFill>
        <p:spPr>
          <a:xfrm>
            <a:off x="3634929" y="1973734"/>
            <a:ext cx="4982516" cy="2348858"/>
          </a:xfrm>
          <a:prstGeom prst="rect">
            <a:avLst/>
          </a:prstGeom>
        </p:spPr>
      </p:pic>
    </p:spTree>
    <p:extLst>
      <p:ext uri="{BB962C8B-B14F-4D97-AF65-F5344CB8AC3E}">
        <p14:creationId xmlns:p14="http://schemas.microsoft.com/office/powerpoint/2010/main" val="14389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A60CE1-8896-3681-1A2C-3F0EE0882958}"/>
              </a:ext>
            </a:extLst>
          </p:cNvPr>
          <p:cNvSpPr>
            <a:spLocks noGrp="1"/>
          </p:cNvSpPr>
          <p:nvPr>
            <p:ph type="subTitle" idx="1"/>
          </p:nvPr>
        </p:nvSpPr>
        <p:spPr>
          <a:xfrm>
            <a:off x="621574" y="1228437"/>
            <a:ext cx="4777919" cy="3655200"/>
          </a:xfrm>
        </p:spPr>
        <p:txBody>
          <a:bodyPr anchor="t" anchorCtr="0"/>
          <a:lstStyle/>
          <a:p>
            <a:pPr marL="114300" indent="0">
              <a:buSzPct val="128000"/>
            </a:pPr>
            <a:r>
              <a:rPr lang="en-SG" sz="1400" dirty="0">
                <a:solidFill>
                  <a:srgbClr val="000000"/>
                </a:solidFill>
                <a:latin typeface="Overpass" panose="020B0604020202020204" charset="0"/>
                <a:sym typeface="Wingdings" panose="05000000000000000000" pitchFamily="2" charset="2"/>
              </a:rPr>
              <a:t>Contains data on t</a:t>
            </a:r>
            <a:r>
              <a:rPr lang="en-US" sz="1400" dirty="0">
                <a:solidFill>
                  <a:srgbClr val="000000"/>
                </a:solidFill>
                <a:latin typeface="Overpass" panose="020B0604020202020204" charset="0"/>
                <a:sym typeface="Wingdings" panose="05000000000000000000" pitchFamily="2" charset="2"/>
              </a:rPr>
              <a:t>he average daily number of trips made island wide on MRT, LRT and buses.</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Contains fields like:</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Year</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Mode of transport</a:t>
            </a:r>
          </a:p>
          <a:p>
            <a:pPr marL="400050" indent="-285750">
              <a:buClr>
                <a:srgbClr val="000000"/>
              </a:buClr>
              <a:buSzPct val="128000"/>
              <a:buFont typeface="Wingdings" panose="05000000000000000000" pitchFamily="2" charset="2"/>
              <a:buChar char="à"/>
            </a:pPr>
            <a:r>
              <a:rPr lang="en-SG" sz="1400" dirty="0">
                <a:solidFill>
                  <a:srgbClr val="000000"/>
                </a:solidFill>
                <a:latin typeface="Overpass" panose="020B0604020202020204" charset="0"/>
                <a:sym typeface="Wingdings" panose="05000000000000000000" pitchFamily="2" charset="2"/>
              </a:rPr>
              <a:t>Amount of people riding that mode of transport daily</a:t>
            </a: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114300" indent="0">
              <a:buSzPct val="128000"/>
            </a:pPr>
            <a:br>
              <a:rPr lang="en-SG" sz="1400" dirty="0">
                <a:latin typeface="Overpass" panose="020B0604020202020204" charset="0"/>
                <a:sym typeface="Wingdings" panose="05000000000000000000" pitchFamily="2" charset="2"/>
              </a:rPr>
            </a:br>
            <a:r>
              <a:rPr lang="en-SG" sz="1400" dirty="0">
                <a:latin typeface="Overpass" panose="020B0604020202020204" charset="0"/>
                <a:sym typeface="Wingdings" panose="05000000000000000000" pitchFamily="2" charset="2"/>
              </a:rPr>
              <a:t>	</a:t>
            </a:r>
          </a:p>
        </p:txBody>
      </p:sp>
      <p:sp>
        <p:nvSpPr>
          <p:cNvPr id="3" name="Title 2">
            <a:extLst>
              <a:ext uri="{FF2B5EF4-FFF2-40B4-BE49-F238E27FC236}">
                <a16:creationId xmlns:a16="http://schemas.microsoft.com/office/drawing/2014/main" id="{9FB9C46F-D2FD-0B3D-546C-767C70410513}"/>
              </a:ext>
            </a:extLst>
          </p:cNvPr>
          <p:cNvSpPr>
            <a:spLocks noGrp="1"/>
          </p:cNvSpPr>
          <p:nvPr>
            <p:ph type="title"/>
          </p:nvPr>
        </p:nvSpPr>
        <p:spPr/>
        <p:txBody>
          <a:bodyPr/>
          <a:lstStyle/>
          <a:p>
            <a:r>
              <a:rPr lang="en-SG" dirty="0">
                <a:solidFill>
                  <a:srgbClr val="000000"/>
                </a:solidFill>
              </a:rPr>
              <a:t>Public transport utilisation</a:t>
            </a:r>
          </a:p>
        </p:txBody>
      </p:sp>
      <p:pic>
        <p:nvPicPr>
          <p:cNvPr id="5" name="Picture 4">
            <a:extLst>
              <a:ext uri="{FF2B5EF4-FFF2-40B4-BE49-F238E27FC236}">
                <a16:creationId xmlns:a16="http://schemas.microsoft.com/office/drawing/2014/main" id="{CE209A15-FC5D-36D3-AEF4-2006BED36641}"/>
              </a:ext>
            </a:extLst>
          </p:cNvPr>
          <p:cNvPicPr>
            <a:picLocks noChangeAspect="1"/>
          </p:cNvPicPr>
          <p:nvPr/>
        </p:nvPicPr>
        <p:blipFill>
          <a:blip r:embed="rId2"/>
          <a:stretch>
            <a:fillRect/>
          </a:stretch>
        </p:blipFill>
        <p:spPr>
          <a:xfrm>
            <a:off x="5695471" y="1289124"/>
            <a:ext cx="1962320" cy="3124471"/>
          </a:xfrm>
          <a:prstGeom prst="rect">
            <a:avLst/>
          </a:prstGeom>
        </p:spPr>
      </p:pic>
    </p:spTree>
    <p:extLst>
      <p:ext uri="{BB962C8B-B14F-4D97-AF65-F5344CB8AC3E}">
        <p14:creationId xmlns:p14="http://schemas.microsoft.com/office/powerpoint/2010/main" val="400654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A60CE1-8896-3681-1A2C-3F0EE0882958}"/>
              </a:ext>
            </a:extLst>
          </p:cNvPr>
          <p:cNvSpPr>
            <a:spLocks noGrp="1"/>
          </p:cNvSpPr>
          <p:nvPr>
            <p:ph type="subTitle" idx="1"/>
          </p:nvPr>
        </p:nvSpPr>
        <p:spPr>
          <a:xfrm>
            <a:off x="621574" y="1228437"/>
            <a:ext cx="8257930" cy="3655200"/>
          </a:xfrm>
        </p:spPr>
        <p:txBody>
          <a:bodyPr anchor="t" anchorCtr="0"/>
          <a:lstStyle/>
          <a:p>
            <a:pPr marL="114300" indent="0">
              <a:buSzPct val="128000"/>
            </a:pPr>
            <a:r>
              <a:rPr lang="en-SG" sz="1400" dirty="0">
                <a:solidFill>
                  <a:srgbClr val="000000"/>
                </a:solidFill>
                <a:latin typeface="Overpass" panose="020B0604020202020204" charset="0"/>
                <a:sym typeface="Wingdings" panose="05000000000000000000" pitchFamily="2" charset="2"/>
              </a:rPr>
              <a:t>2 similar datasets, 1 on buses, 1 on trains</a:t>
            </a:r>
          </a:p>
          <a:p>
            <a:pPr marL="114300" indent="0">
              <a:buSzPct val="128000"/>
            </a:pPr>
            <a:endParaRPr lang="en-SG" sz="1400" dirty="0">
              <a:solidFill>
                <a:srgbClr val="000000"/>
              </a:solidFill>
              <a:latin typeface="Overpass" panose="020B0604020202020204" charset="0"/>
              <a:sym typeface="Wingdings" panose="05000000000000000000" pitchFamily="2" charset="2"/>
            </a:endParaRPr>
          </a:p>
          <a:p>
            <a:pPr marL="114300" indent="0">
              <a:buSzPct val="128000"/>
            </a:pPr>
            <a:r>
              <a:rPr lang="en-SG" sz="1400" dirty="0">
                <a:solidFill>
                  <a:srgbClr val="000000"/>
                </a:solidFill>
                <a:latin typeface="Overpass" panose="020B0604020202020204" charset="0"/>
                <a:sym typeface="Wingdings" panose="05000000000000000000" pitchFamily="2" charset="2"/>
              </a:rPr>
              <a:t>Contains data </a:t>
            </a:r>
            <a:r>
              <a:rPr lang="en-US" sz="1400" dirty="0">
                <a:solidFill>
                  <a:srgbClr val="000000"/>
                </a:solidFill>
                <a:latin typeface="Overpass" panose="020B0604020202020204" charset="0"/>
                <a:sym typeface="Wingdings" panose="05000000000000000000" pitchFamily="2" charset="2"/>
              </a:rPr>
              <a:t>tap in and tap out passenger volume by weekdays and weekends for individual bus stop/ train station</a:t>
            </a: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400050" indent="-285750">
              <a:buSzPct val="128000"/>
              <a:buFont typeface="Wingdings" panose="05000000000000000000" pitchFamily="2" charset="2"/>
              <a:buChar char="à"/>
            </a:pPr>
            <a:endParaRPr lang="en-SG" sz="1400" dirty="0">
              <a:latin typeface="Overpass" panose="020B0604020202020204" charset="0"/>
              <a:sym typeface="Wingdings" panose="05000000000000000000" pitchFamily="2" charset="2"/>
            </a:endParaRPr>
          </a:p>
          <a:p>
            <a:pPr marL="114300" indent="0">
              <a:buSzPct val="128000"/>
            </a:pPr>
            <a:br>
              <a:rPr lang="en-SG" sz="1400" dirty="0">
                <a:latin typeface="Overpass" panose="020B0604020202020204" charset="0"/>
                <a:sym typeface="Wingdings" panose="05000000000000000000" pitchFamily="2" charset="2"/>
              </a:rPr>
            </a:br>
            <a:r>
              <a:rPr lang="en-SG" sz="1400" dirty="0">
                <a:latin typeface="Overpass" panose="020B0604020202020204" charset="0"/>
                <a:sym typeface="Wingdings" panose="05000000000000000000" pitchFamily="2" charset="2"/>
              </a:rPr>
              <a:t>	</a:t>
            </a:r>
          </a:p>
        </p:txBody>
      </p:sp>
      <p:sp>
        <p:nvSpPr>
          <p:cNvPr id="3" name="Title 2">
            <a:extLst>
              <a:ext uri="{FF2B5EF4-FFF2-40B4-BE49-F238E27FC236}">
                <a16:creationId xmlns:a16="http://schemas.microsoft.com/office/drawing/2014/main" id="{9FB9C46F-D2FD-0B3D-546C-767C70410513}"/>
              </a:ext>
            </a:extLst>
          </p:cNvPr>
          <p:cNvSpPr>
            <a:spLocks noGrp="1"/>
          </p:cNvSpPr>
          <p:nvPr>
            <p:ph type="title"/>
          </p:nvPr>
        </p:nvSpPr>
        <p:spPr/>
        <p:txBody>
          <a:bodyPr/>
          <a:lstStyle/>
          <a:p>
            <a:r>
              <a:rPr lang="en-SG" dirty="0">
                <a:solidFill>
                  <a:srgbClr val="000000"/>
                </a:solidFill>
              </a:rPr>
              <a:t>Passenger volume by bus/train</a:t>
            </a:r>
          </a:p>
        </p:txBody>
      </p:sp>
      <p:pic>
        <p:nvPicPr>
          <p:cNvPr id="6" name="Picture 5">
            <a:extLst>
              <a:ext uri="{FF2B5EF4-FFF2-40B4-BE49-F238E27FC236}">
                <a16:creationId xmlns:a16="http://schemas.microsoft.com/office/drawing/2014/main" id="{453F468C-8477-0948-84C0-871833EC8D65}"/>
              </a:ext>
            </a:extLst>
          </p:cNvPr>
          <p:cNvPicPr>
            <a:picLocks noChangeAspect="1"/>
          </p:cNvPicPr>
          <p:nvPr/>
        </p:nvPicPr>
        <p:blipFill rotWithShape="1">
          <a:blip r:embed="rId2"/>
          <a:srcRect l="6323"/>
          <a:stretch/>
        </p:blipFill>
        <p:spPr>
          <a:xfrm>
            <a:off x="289056" y="2529954"/>
            <a:ext cx="8565888" cy="1013103"/>
          </a:xfrm>
          <a:prstGeom prst="rect">
            <a:avLst/>
          </a:prstGeom>
        </p:spPr>
      </p:pic>
      <p:pic>
        <p:nvPicPr>
          <p:cNvPr id="8" name="Picture 7">
            <a:extLst>
              <a:ext uri="{FF2B5EF4-FFF2-40B4-BE49-F238E27FC236}">
                <a16:creationId xmlns:a16="http://schemas.microsoft.com/office/drawing/2014/main" id="{6E2C67EF-404D-214E-8382-3A77E566D53D}"/>
              </a:ext>
            </a:extLst>
          </p:cNvPr>
          <p:cNvPicPr>
            <a:picLocks noChangeAspect="1"/>
          </p:cNvPicPr>
          <p:nvPr/>
        </p:nvPicPr>
        <p:blipFill>
          <a:blip r:embed="rId3"/>
          <a:stretch>
            <a:fillRect/>
          </a:stretch>
        </p:blipFill>
        <p:spPr>
          <a:xfrm>
            <a:off x="289056" y="3543057"/>
            <a:ext cx="8565888" cy="1101959"/>
          </a:xfrm>
          <a:prstGeom prst="rect">
            <a:avLst/>
          </a:prstGeom>
        </p:spPr>
      </p:pic>
    </p:spTree>
    <p:extLst>
      <p:ext uri="{BB962C8B-B14F-4D97-AF65-F5344CB8AC3E}">
        <p14:creationId xmlns:p14="http://schemas.microsoft.com/office/powerpoint/2010/main" val="2550580324"/>
      </p:ext>
    </p:extLst>
  </p:cSld>
  <p:clrMapOvr>
    <a:masterClrMapping/>
  </p:clrMapOvr>
</p:sld>
</file>

<file path=ppt/theme/theme1.xml><?xml version="1.0" encoding="utf-8"?>
<a:theme xmlns:a="http://schemas.openxmlformats.org/drawingml/2006/main" name="Minimal Marketing by Slidesgo XL">
  <a:themeElements>
    <a:clrScheme name="Simple Light">
      <a:dk1>
        <a:srgbClr val="D82727"/>
      </a:dk1>
      <a:lt1>
        <a:srgbClr val="FFFFFF"/>
      </a:lt1>
      <a:dk2>
        <a:srgbClr val="FFFFFF"/>
      </a:dk2>
      <a:lt2>
        <a:srgbClr val="FFFFFF"/>
      </a:lt2>
      <a:accent1>
        <a:srgbClr val="D82727"/>
      </a:accent1>
      <a:accent2>
        <a:srgbClr val="D82727"/>
      </a:accent2>
      <a:accent3>
        <a:srgbClr val="FFFFFF"/>
      </a:accent3>
      <a:accent4>
        <a:srgbClr val="D82727"/>
      </a:accent4>
      <a:accent5>
        <a:srgbClr val="FFFFFF"/>
      </a:accent5>
      <a:accent6>
        <a:srgbClr val="D82727"/>
      </a:accent6>
      <a:hlink>
        <a:srgbClr val="D8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1601</TotalTime>
  <Words>1880</Words>
  <Application>Microsoft Office PowerPoint</Application>
  <PresentationFormat>On-screen Show (16:9)</PresentationFormat>
  <Paragraphs>251</Paragraphs>
  <Slides>27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Roboto Slab Light</vt:lpstr>
      <vt:lpstr>Overpass Light</vt:lpstr>
      <vt:lpstr>Bebas Neue</vt:lpstr>
      <vt:lpstr>Fira Sans Extra Condensed Medium</vt:lpstr>
      <vt:lpstr>Arial</vt:lpstr>
      <vt:lpstr>Wingdings</vt:lpstr>
      <vt:lpstr>Overpass</vt:lpstr>
      <vt:lpstr>Minimal Marketing by Slidesgo XL</vt:lpstr>
      <vt:lpstr>sINGAPORE Land public transport</vt:lpstr>
      <vt:lpstr>DATASETS USED</vt:lpstr>
      <vt:lpstr>OBJECTIVES</vt:lpstr>
      <vt:lpstr>BUS ROUTES</vt:lpstr>
      <vt:lpstr>BUS Services</vt:lpstr>
      <vt:lpstr>BUS stops</vt:lpstr>
      <vt:lpstr>MRT stations</vt:lpstr>
      <vt:lpstr>Public transport utilisation</vt:lpstr>
      <vt:lpstr>Passenger volume by bus/train</vt:lpstr>
      <vt:lpstr>Wrangling data (bus stops)</vt:lpstr>
      <vt:lpstr>Wrangling data (bus Routes)</vt:lpstr>
      <vt:lpstr>Wrangling data (bus services)</vt:lpstr>
      <vt:lpstr>Wrangling data (bus services)</vt:lpstr>
      <vt:lpstr>Wrangling data (bus passenger volume)</vt:lpstr>
      <vt:lpstr>Wrangling data (train passenger volume)</vt:lpstr>
      <vt:lpstr>Wrangling data (ridership)</vt:lpstr>
      <vt:lpstr>Data Analysis (ridership)</vt:lpstr>
      <vt:lpstr>Data Analysis (ridership)</vt:lpstr>
      <vt:lpstr>Data Analysis (ridership)</vt:lpstr>
      <vt:lpstr>Data Analysis (ridership)</vt:lpstr>
      <vt:lpstr>Data Analysis (bus efficiency)</vt:lpstr>
      <vt:lpstr>Data Analysis (bus efficiency)</vt:lpstr>
      <vt:lpstr>Data Analysis (bus efficiency)</vt:lpstr>
      <vt:lpstr>Data Analysis (bus efficiency)</vt:lpstr>
      <vt:lpstr>Data Analysis (bus efficiency)</vt:lpstr>
      <vt:lpstr>Conclusions and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Land public transport</dc:title>
  <cp:lastModifiedBy>NG WEE HERNG</cp:lastModifiedBy>
  <cp:revision>29</cp:revision>
  <dcterms:modified xsi:type="dcterms:W3CDTF">2023-02-13T01:19:19Z</dcterms:modified>
</cp:coreProperties>
</file>